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0" r:id="rId3"/>
    <p:sldId id="257" r:id="rId4"/>
    <p:sldId id="259" r:id="rId5"/>
    <p:sldId id="268" r:id="rId6"/>
    <p:sldId id="269" r:id="rId7"/>
    <p:sldId id="270" r:id="rId8"/>
    <p:sldId id="271" r:id="rId9"/>
    <p:sldId id="272" r:id="rId10"/>
    <p:sldId id="273" r:id="rId11"/>
    <p:sldId id="274" r:id="rId12"/>
    <p:sldId id="275" r:id="rId13"/>
    <p:sldId id="276" r:id="rId14"/>
    <p:sldId id="277" r:id="rId15"/>
    <p:sldId id="278" r:id="rId16"/>
    <p:sldId id="279" r:id="rId17"/>
    <p:sldId id="280" r:id="rId18"/>
    <p:sldId id="261" r:id="rId19"/>
    <p:sldId id="281" r:id="rId20"/>
    <p:sldId id="282" r:id="rId21"/>
    <p:sldId id="283" r:id="rId22"/>
    <p:sldId id="284" r:id="rId23"/>
    <p:sldId id="285" r:id="rId24"/>
    <p:sldId id="286" r:id="rId25"/>
    <p:sldId id="287" r:id="rId26"/>
    <p:sldId id="288" r:id="rId27"/>
    <p:sldId id="290" r:id="rId28"/>
    <p:sldId id="291" r:id="rId29"/>
    <p:sldId id="289" r:id="rId30"/>
    <p:sldId id="292" r:id="rId31"/>
    <p:sldId id="293" r:id="rId32"/>
    <p:sldId id="294" r:id="rId33"/>
    <p:sldId id="295" r:id="rId34"/>
    <p:sldId id="296" r:id="rId35"/>
    <p:sldId id="297" r:id="rId36"/>
    <p:sldId id="264" r:id="rId37"/>
    <p:sldId id="298" r:id="rId38"/>
    <p:sldId id="299" r:id="rId39"/>
    <p:sldId id="300" r:id="rId40"/>
    <p:sldId id="301" r:id="rId41"/>
    <p:sldId id="302" r:id="rId42"/>
    <p:sldId id="303" r:id="rId43"/>
    <p:sldId id="265" r:id="rId44"/>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61770FE3-6968-4030-B6DD-769D5DCE52B1}">
          <p14:sldIdLst>
            <p14:sldId id="256"/>
            <p14:sldId id="260"/>
          </p14:sldIdLst>
        </p14:section>
        <p14:section name="Pondération des données" id="{61826BF5-54F9-4824-92AD-42CDC3D1FFA0}">
          <p14:sldIdLst>
            <p14:sldId id="257"/>
          </p14:sldIdLst>
        </p14:section>
        <p14:section name="Conception des tableaux sous SPSS" id="{D7059536-22E6-468C-9B1D-9B7CEBB22FBE}">
          <p14:sldIdLst>
            <p14:sldId id="259"/>
            <p14:sldId id="268"/>
            <p14:sldId id="269"/>
            <p14:sldId id="270"/>
            <p14:sldId id="271"/>
            <p14:sldId id="272"/>
            <p14:sldId id="273"/>
            <p14:sldId id="274"/>
            <p14:sldId id="275"/>
            <p14:sldId id="276"/>
            <p14:sldId id="277"/>
            <p14:sldId id="278"/>
            <p14:sldId id="279"/>
            <p14:sldId id="280"/>
          </p14:sldIdLst>
        </p14:section>
        <p14:section name="Construction des graphiques sous SPSS" id="{25105031-78B6-4637-9B70-567F2967F419}">
          <p14:sldIdLst>
            <p14:sldId id="261"/>
            <p14:sldId id="281"/>
            <p14:sldId id="282"/>
            <p14:sldId id="283"/>
            <p14:sldId id="284"/>
            <p14:sldId id="285"/>
            <p14:sldId id="286"/>
            <p14:sldId id="287"/>
            <p14:sldId id="288"/>
            <p14:sldId id="290"/>
            <p14:sldId id="291"/>
            <p14:sldId id="289"/>
            <p14:sldId id="292"/>
            <p14:sldId id="293"/>
            <p14:sldId id="294"/>
            <p14:sldId id="295"/>
            <p14:sldId id="296"/>
            <p14:sldId id="297"/>
          </p14:sldIdLst>
        </p14:section>
        <p14:section name="Détection des valeurs extrêmes ou aberrantes" id="{1FD71BF1-38F3-4653-B8B6-FE0492446A45}">
          <p14:sldIdLst>
            <p14:sldId id="264"/>
            <p14:sldId id="298"/>
            <p14:sldId id="299"/>
            <p14:sldId id="300"/>
            <p14:sldId id="301"/>
            <p14:sldId id="302"/>
            <p14:sldId id="303"/>
            <p14:sldId id="26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3" d="100"/>
          <a:sy n="63" d="100"/>
        </p:scale>
        <p:origin x="804"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64B86DB-3011-4A3B-A2DF-0FFC4C254F47}"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fr-FR"/>
        </a:p>
      </dgm:t>
    </dgm:pt>
    <dgm:pt modelId="{F11B825F-2994-4BC0-B27B-39BF4710D7B6}">
      <dgm:prSet phldrT="[Texte]"/>
      <dgm:spPr/>
      <dgm:t>
        <a:bodyPr/>
        <a:lstStyle/>
        <a:p>
          <a:pPr>
            <a:buClrTx/>
            <a:buSzPts val="2800"/>
            <a:buFont typeface="Arial" panose="020B0604020202020204" pitchFamily="34" charset="0"/>
            <a:buChar char="•"/>
          </a:pPr>
          <a:r>
            <a:rPr lang="fr-FR" dirty="0"/>
            <a:t>Pondération des données</a:t>
          </a:r>
        </a:p>
      </dgm:t>
    </dgm:pt>
    <dgm:pt modelId="{3F7DADD3-29DF-4FFB-BD86-61A5C11D15B0}" type="parTrans" cxnId="{7CEAB4B7-3C43-48E9-906F-DD98FAFC1570}">
      <dgm:prSet/>
      <dgm:spPr/>
      <dgm:t>
        <a:bodyPr/>
        <a:lstStyle/>
        <a:p>
          <a:endParaRPr lang="fr-FR"/>
        </a:p>
      </dgm:t>
    </dgm:pt>
    <dgm:pt modelId="{C67EADE1-E370-40A4-9E36-A146F82EBE47}" type="sibTrans" cxnId="{7CEAB4B7-3C43-48E9-906F-DD98FAFC1570}">
      <dgm:prSet/>
      <dgm:spPr/>
      <dgm:t>
        <a:bodyPr/>
        <a:lstStyle/>
        <a:p>
          <a:endParaRPr lang="fr-FR"/>
        </a:p>
      </dgm:t>
    </dgm:pt>
    <dgm:pt modelId="{C0F4E41F-E714-4CA2-BD35-9E9E9515EA6F}">
      <dgm:prSet phldrT="[Texte]"/>
      <dgm:spPr/>
      <dgm:t>
        <a:bodyPr/>
        <a:lstStyle/>
        <a:p>
          <a:pPr>
            <a:buClrTx/>
            <a:buSzPts val="2800"/>
            <a:buFont typeface="Arial" panose="020B0604020202020204" pitchFamily="34" charset="0"/>
            <a:buChar char="•"/>
          </a:pPr>
          <a:r>
            <a:rPr lang="fr-FR" dirty="0"/>
            <a:t>Conception des tableaux sous SPSS </a:t>
          </a:r>
        </a:p>
      </dgm:t>
    </dgm:pt>
    <dgm:pt modelId="{86355369-7285-4D16-A20D-8DB23E92ABDE}" type="parTrans" cxnId="{354FA32A-6C25-4C48-AA72-AF46B93DC443}">
      <dgm:prSet/>
      <dgm:spPr/>
      <dgm:t>
        <a:bodyPr/>
        <a:lstStyle/>
        <a:p>
          <a:endParaRPr lang="fr-FR"/>
        </a:p>
      </dgm:t>
    </dgm:pt>
    <dgm:pt modelId="{B3054A36-33B4-459B-8E3F-46D5B5CAB0F2}" type="sibTrans" cxnId="{354FA32A-6C25-4C48-AA72-AF46B93DC443}">
      <dgm:prSet/>
      <dgm:spPr/>
      <dgm:t>
        <a:bodyPr/>
        <a:lstStyle/>
        <a:p>
          <a:endParaRPr lang="fr-FR"/>
        </a:p>
      </dgm:t>
    </dgm:pt>
    <dgm:pt modelId="{A2BF61FD-04A8-4BA2-BFEE-85376EA571F9}">
      <dgm:prSet phldrT="[Texte]"/>
      <dgm:spPr/>
      <dgm:t>
        <a:bodyPr/>
        <a:lstStyle/>
        <a:p>
          <a:pPr>
            <a:buClrTx/>
            <a:buSzPts val="2800"/>
            <a:buFont typeface="Arial" panose="020B0604020202020204" pitchFamily="34" charset="0"/>
            <a:buChar char="•"/>
          </a:pPr>
          <a:r>
            <a:rPr lang="fr-FR" dirty="0"/>
            <a:t>Construction des graphiques sous SPSS</a:t>
          </a:r>
        </a:p>
      </dgm:t>
    </dgm:pt>
    <dgm:pt modelId="{B9B159FA-0790-4E46-9221-A1E95B8D5BFF}" type="parTrans" cxnId="{2FDC3F70-0E9B-48A5-9285-23E019A8323A}">
      <dgm:prSet/>
      <dgm:spPr/>
      <dgm:t>
        <a:bodyPr/>
        <a:lstStyle/>
        <a:p>
          <a:endParaRPr lang="fr-FR"/>
        </a:p>
      </dgm:t>
    </dgm:pt>
    <dgm:pt modelId="{F38F571E-7667-411F-9384-C3DEA7DD8719}" type="sibTrans" cxnId="{2FDC3F70-0E9B-48A5-9285-23E019A8323A}">
      <dgm:prSet/>
      <dgm:spPr/>
      <dgm:t>
        <a:bodyPr/>
        <a:lstStyle/>
        <a:p>
          <a:endParaRPr lang="fr-FR"/>
        </a:p>
      </dgm:t>
    </dgm:pt>
    <dgm:pt modelId="{8F79510C-D004-4D98-97EE-0B450A7C3B26}">
      <dgm:prSet phldrT="[Texte]"/>
      <dgm:spPr/>
      <dgm:t>
        <a:bodyPr/>
        <a:lstStyle/>
        <a:p>
          <a:pPr>
            <a:buClrTx/>
            <a:buSzPts val="2800"/>
            <a:buFont typeface="Arial" panose="020B0604020202020204" pitchFamily="34" charset="0"/>
            <a:buChar char="•"/>
          </a:pPr>
          <a:r>
            <a:rPr lang="fr-FR" dirty="0"/>
            <a:t>Détection des valeurs extrêmes ou aberrantes</a:t>
          </a:r>
        </a:p>
      </dgm:t>
    </dgm:pt>
    <dgm:pt modelId="{8AFD266C-D80D-48F8-ADCC-AD469B281895}" type="parTrans" cxnId="{D425ACC1-8922-4798-BD36-A0466AE29757}">
      <dgm:prSet/>
      <dgm:spPr/>
      <dgm:t>
        <a:bodyPr/>
        <a:lstStyle/>
        <a:p>
          <a:endParaRPr lang="fr-FR"/>
        </a:p>
      </dgm:t>
    </dgm:pt>
    <dgm:pt modelId="{1E0D96EF-0E20-4A1D-B57F-21B6EBFEBC36}" type="sibTrans" cxnId="{D425ACC1-8922-4798-BD36-A0466AE29757}">
      <dgm:prSet/>
      <dgm:spPr/>
      <dgm:t>
        <a:bodyPr/>
        <a:lstStyle/>
        <a:p>
          <a:endParaRPr lang="fr-FR"/>
        </a:p>
      </dgm:t>
    </dgm:pt>
    <dgm:pt modelId="{C94FC1E8-02B2-43D6-8BE2-3E1B23646C76}" type="pres">
      <dgm:prSet presAssocID="{A64B86DB-3011-4A3B-A2DF-0FFC4C254F47}" presName="Name0" presStyleCnt="0">
        <dgm:presLayoutVars>
          <dgm:chMax val="7"/>
          <dgm:chPref val="7"/>
          <dgm:dir/>
        </dgm:presLayoutVars>
      </dgm:prSet>
      <dgm:spPr/>
    </dgm:pt>
    <dgm:pt modelId="{1232A2D8-C321-4316-9072-2ECB74E2DF9B}" type="pres">
      <dgm:prSet presAssocID="{A64B86DB-3011-4A3B-A2DF-0FFC4C254F47}" presName="Name1" presStyleCnt="0"/>
      <dgm:spPr/>
    </dgm:pt>
    <dgm:pt modelId="{A9BBF6EA-8873-4D61-B878-C8F89466AB37}" type="pres">
      <dgm:prSet presAssocID="{A64B86DB-3011-4A3B-A2DF-0FFC4C254F47}" presName="cycle" presStyleCnt="0"/>
      <dgm:spPr/>
    </dgm:pt>
    <dgm:pt modelId="{E761DD21-3A07-4E44-B544-AE858606465D}" type="pres">
      <dgm:prSet presAssocID="{A64B86DB-3011-4A3B-A2DF-0FFC4C254F47}" presName="srcNode" presStyleLbl="node1" presStyleIdx="0" presStyleCnt="4"/>
      <dgm:spPr/>
    </dgm:pt>
    <dgm:pt modelId="{F8C8EBAE-1D99-44A7-8E87-F175E251365D}" type="pres">
      <dgm:prSet presAssocID="{A64B86DB-3011-4A3B-A2DF-0FFC4C254F47}" presName="conn" presStyleLbl="parChTrans1D2" presStyleIdx="0" presStyleCnt="1"/>
      <dgm:spPr/>
    </dgm:pt>
    <dgm:pt modelId="{4B61014F-D1B4-4B87-8A90-A71766C7D5EE}" type="pres">
      <dgm:prSet presAssocID="{A64B86DB-3011-4A3B-A2DF-0FFC4C254F47}" presName="extraNode" presStyleLbl="node1" presStyleIdx="0" presStyleCnt="4"/>
      <dgm:spPr/>
    </dgm:pt>
    <dgm:pt modelId="{B166950E-6804-40D7-AD73-6BC64DA0BFD9}" type="pres">
      <dgm:prSet presAssocID="{A64B86DB-3011-4A3B-A2DF-0FFC4C254F47}" presName="dstNode" presStyleLbl="node1" presStyleIdx="0" presStyleCnt="4"/>
      <dgm:spPr/>
    </dgm:pt>
    <dgm:pt modelId="{635B04F4-A937-4189-8982-9D24320506A9}" type="pres">
      <dgm:prSet presAssocID="{F11B825F-2994-4BC0-B27B-39BF4710D7B6}" presName="text_1" presStyleLbl="node1" presStyleIdx="0" presStyleCnt="4">
        <dgm:presLayoutVars>
          <dgm:bulletEnabled val="1"/>
        </dgm:presLayoutVars>
      </dgm:prSet>
      <dgm:spPr/>
    </dgm:pt>
    <dgm:pt modelId="{D8A3CA59-7199-4766-B4E0-A03FCC18528F}" type="pres">
      <dgm:prSet presAssocID="{F11B825F-2994-4BC0-B27B-39BF4710D7B6}" presName="accent_1" presStyleCnt="0"/>
      <dgm:spPr/>
    </dgm:pt>
    <dgm:pt modelId="{8FFC6357-FB87-4CF5-B085-DB5598E7EECD}" type="pres">
      <dgm:prSet presAssocID="{F11B825F-2994-4BC0-B27B-39BF4710D7B6}" presName="accentRepeatNode" presStyleLbl="solidFgAcc1" presStyleIdx="0" presStyleCnt="4"/>
      <dgm:spPr/>
    </dgm:pt>
    <dgm:pt modelId="{7B2ECAF6-A08B-4E57-A825-CA92FEE4B5B5}" type="pres">
      <dgm:prSet presAssocID="{C0F4E41F-E714-4CA2-BD35-9E9E9515EA6F}" presName="text_2" presStyleLbl="node1" presStyleIdx="1" presStyleCnt="4">
        <dgm:presLayoutVars>
          <dgm:bulletEnabled val="1"/>
        </dgm:presLayoutVars>
      </dgm:prSet>
      <dgm:spPr/>
    </dgm:pt>
    <dgm:pt modelId="{CCB1B3E4-9C94-495F-9B48-68CF902B8462}" type="pres">
      <dgm:prSet presAssocID="{C0F4E41F-E714-4CA2-BD35-9E9E9515EA6F}" presName="accent_2" presStyleCnt="0"/>
      <dgm:spPr/>
    </dgm:pt>
    <dgm:pt modelId="{3965637D-700C-4E48-8A86-C4915B44EB65}" type="pres">
      <dgm:prSet presAssocID="{C0F4E41F-E714-4CA2-BD35-9E9E9515EA6F}" presName="accentRepeatNode" presStyleLbl="solidFgAcc1" presStyleIdx="1" presStyleCnt="4"/>
      <dgm:spPr/>
    </dgm:pt>
    <dgm:pt modelId="{06B1A8AF-34A0-4A6A-A5C0-C6167754E8D2}" type="pres">
      <dgm:prSet presAssocID="{A2BF61FD-04A8-4BA2-BFEE-85376EA571F9}" presName="text_3" presStyleLbl="node1" presStyleIdx="2" presStyleCnt="4">
        <dgm:presLayoutVars>
          <dgm:bulletEnabled val="1"/>
        </dgm:presLayoutVars>
      </dgm:prSet>
      <dgm:spPr/>
    </dgm:pt>
    <dgm:pt modelId="{756530FA-E10E-4D83-8216-EA5E95D06305}" type="pres">
      <dgm:prSet presAssocID="{A2BF61FD-04A8-4BA2-BFEE-85376EA571F9}" presName="accent_3" presStyleCnt="0"/>
      <dgm:spPr/>
    </dgm:pt>
    <dgm:pt modelId="{D913C1E0-254F-4EB9-888D-A5C920D3B3C5}" type="pres">
      <dgm:prSet presAssocID="{A2BF61FD-04A8-4BA2-BFEE-85376EA571F9}" presName="accentRepeatNode" presStyleLbl="solidFgAcc1" presStyleIdx="2" presStyleCnt="4"/>
      <dgm:spPr/>
    </dgm:pt>
    <dgm:pt modelId="{E3AB61C1-7EA8-4698-8A09-72BC6F267165}" type="pres">
      <dgm:prSet presAssocID="{8F79510C-D004-4D98-97EE-0B450A7C3B26}" presName="text_4" presStyleLbl="node1" presStyleIdx="3" presStyleCnt="4">
        <dgm:presLayoutVars>
          <dgm:bulletEnabled val="1"/>
        </dgm:presLayoutVars>
      </dgm:prSet>
      <dgm:spPr/>
    </dgm:pt>
    <dgm:pt modelId="{60AAF742-376C-4CF7-BF68-8F8C7B26085C}" type="pres">
      <dgm:prSet presAssocID="{8F79510C-D004-4D98-97EE-0B450A7C3B26}" presName="accent_4" presStyleCnt="0"/>
      <dgm:spPr/>
    </dgm:pt>
    <dgm:pt modelId="{4900E476-2A5D-451C-BD48-EBEA61651673}" type="pres">
      <dgm:prSet presAssocID="{8F79510C-D004-4D98-97EE-0B450A7C3B26}" presName="accentRepeatNode" presStyleLbl="solidFgAcc1" presStyleIdx="3" presStyleCnt="4"/>
      <dgm:spPr/>
    </dgm:pt>
  </dgm:ptLst>
  <dgm:cxnLst>
    <dgm:cxn modelId="{354FA32A-6C25-4C48-AA72-AF46B93DC443}" srcId="{A64B86DB-3011-4A3B-A2DF-0FFC4C254F47}" destId="{C0F4E41F-E714-4CA2-BD35-9E9E9515EA6F}" srcOrd="1" destOrd="0" parTransId="{86355369-7285-4D16-A20D-8DB23E92ABDE}" sibTransId="{B3054A36-33B4-459B-8E3F-46D5B5CAB0F2}"/>
    <dgm:cxn modelId="{9E59782F-034A-4FC6-8EB4-572B7CE33712}" type="presOf" srcId="{F11B825F-2994-4BC0-B27B-39BF4710D7B6}" destId="{635B04F4-A937-4189-8982-9D24320506A9}" srcOrd="0" destOrd="0" presId="urn:microsoft.com/office/officeart/2008/layout/VerticalCurvedList"/>
    <dgm:cxn modelId="{97487D63-079D-4351-8C8B-5F4389334C94}" type="presOf" srcId="{C0F4E41F-E714-4CA2-BD35-9E9E9515EA6F}" destId="{7B2ECAF6-A08B-4E57-A825-CA92FEE4B5B5}" srcOrd="0" destOrd="0" presId="urn:microsoft.com/office/officeart/2008/layout/VerticalCurvedList"/>
    <dgm:cxn modelId="{66377F45-E942-4F27-9D10-645AB8CC5732}" type="presOf" srcId="{A64B86DB-3011-4A3B-A2DF-0FFC4C254F47}" destId="{C94FC1E8-02B2-43D6-8BE2-3E1B23646C76}" srcOrd="0" destOrd="0" presId="urn:microsoft.com/office/officeart/2008/layout/VerticalCurvedList"/>
    <dgm:cxn modelId="{2FDC3F70-0E9B-48A5-9285-23E019A8323A}" srcId="{A64B86DB-3011-4A3B-A2DF-0FFC4C254F47}" destId="{A2BF61FD-04A8-4BA2-BFEE-85376EA571F9}" srcOrd="2" destOrd="0" parTransId="{B9B159FA-0790-4E46-9221-A1E95B8D5BFF}" sibTransId="{F38F571E-7667-411F-9384-C3DEA7DD8719}"/>
    <dgm:cxn modelId="{147355AA-F015-432E-9D30-A3C655640743}" type="presOf" srcId="{A2BF61FD-04A8-4BA2-BFEE-85376EA571F9}" destId="{06B1A8AF-34A0-4A6A-A5C0-C6167754E8D2}" srcOrd="0" destOrd="0" presId="urn:microsoft.com/office/officeart/2008/layout/VerticalCurvedList"/>
    <dgm:cxn modelId="{B4CDF2AB-B720-4AE7-801C-275195CE6EC0}" type="presOf" srcId="{8F79510C-D004-4D98-97EE-0B450A7C3B26}" destId="{E3AB61C1-7EA8-4698-8A09-72BC6F267165}" srcOrd="0" destOrd="0" presId="urn:microsoft.com/office/officeart/2008/layout/VerticalCurvedList"/>
    <dgm:cxn modelId="{7CEAB4B7-3C43-48E9-906F-DD98FAFC1570}" srcId="{A64B86DB-3011-4A3B-A2DF-0FFC4C254F47}" destId="{F11B825F-2994-4BC0-B27B-39BF4710D7B6}" srcOrd="0" destOrd="0" parTransId="{3F7DADD3-29DF-4FFB-BD86-61A5C11D15B0}" sibTransId="{C67EADE1-E370-40A4-9E36-A146F82EBE47}"/>
    <dgm:cxn modelId="{D425ACC1-8922-4798-BD36-A0466AE29757}" srcId="{A64B86DB-3011-4A3B-A2DF-0FFC4C254F47}" destId="{8F79510C-D004-4D98-97EE-0B450A7C3B26}" srcOrd="3" destOrd="0" parTransId="{8AFD266C-D80D-48F8-ADCC-AD469B281895}" sibTransId="{1E0D96EF-0E20-4A1D-B57F-21B6EBFEBC36}"/>
    <dgm:cxn modelId="{337627CC-0595-4F14-8996-3BAF791B7451}" type="presOf" srcId="{C67EADE1-E370-40A4-9E36-A146F82EBE47}" destId="{F8C8EBAE-1D99-44A7-8E87-F175E251365D}" srcOrd="0" destOrd="0" presId="urn:microsoft.com/office/officeart/2008/layout/VerticalCurvedList"/>
    <dgm:cxn modelId="{B7604770-BE95-4082-B07D-038C5BDAE53D}" type="presParOf" srcId="{C94FC1E8-02B2-43D6-8BE2-3E1B23646C76}" destId="{1232A2D8-C321-4316-9072-2ECB74E2DF9B}" srcOrd="0" destOrd="0" presId="urn:microsoft.com/office/officeart/2008/layout/VerticalCurvedList"/>
    <dgm:cxn modelId="{0C8EA746-84CD-48F7-8249-DEB6F4DA40CC}" type="presParOf" srcId="{1232A2D8-C321-4316-9072-2ECB74E2DF9B}" destId="{A9BBF6EA-8873-4D61-B878-C8F89466AB37}" srcOrd="0" destOrd="0" presId="urn:microsoft.com/office/officeart/2008/layout/VerticalCurvedList"/>
    <dgm:cxn modelId="{DD5128CC-92D3-4675-A71C-467EC05C50CA}" type="presParOf" srcId="{A9BBF6EA-8873-4D61-B878-C8F89466AB37}" destId="{E761DD21-3A07-4E44-B544-AE858606465D}" srcOrd="0" destOrd="0" presId="urn:microsoft.com/office/officeart/2008/layout/VerticalCurvedList"/>
    <dgm:cxn modelId="{06822F9A-C1B1-4B2A-9593-21D5727FA8BA}" type="presParOf" srcId="{A9BBF6EA-8873-4D61-B878-C8F89466AB37}" destId="{F8C8EBAE-1D99-44A7-8E87-F175E251365D}" srcOrd="1" destOrd="0" presId="urn:microsoft.com/office/officeart/2008/layout/VerticalCurvedList"/>
    <dgm:cxn modelId="{36A2BCB3-BD4F-4F65-8FA6-1637A57324F5}" type="presParOf" srcId="{A9BBF6EA-8873-4D61-B878-C8F89466AB37}" destId="{4B61014F-D1B4-4B87-8A90-A71766C7D5EE}" srcOrd="2" destOrd="0" presId="urn:microsoft.com/office/officeart/2008/layout/VerticalCurvedList"/>
    <dgm:cxn modelId="{048527DC-0B4F-4746-88AD-6C3C43178251}" type="presParOf" srcId="{A9BBF6EA-8873-4D61-B878-C8F89466AB37}" destId="{B166950E-6804-40D7-AD73-6BC64DA0BFD9}" srcOrd="3" destOrd="0" presId="urn:microsoft.com/office/officeart/2008/layout/VerticalCurvedList"/>
    <dgm:cxn modelId="{14DD3877-38D5-48E7-A9DC-114AD66ABCEC}" type="presParOf" srcId="{1232A2D8-C321-4316-9072-2ECB74E2DF9B}" destId="{635B04F4-A937-4189-8982-9D24320506A9}" srcOrd="1" destOrd="0" presId="urn:microsoft.com/office/officeart/2008/layout/VerticalCurvedList"/>
    <dgm:cxn modelId="{A89BDCAB-5AC7-4A3F-A084-17C3ACB1D5A2}" type="presParOf" srcId="{1232A2D8-C321-4316-9072-2ECB74E2DF9B}" destId="{D8A3CA59-7199-4766-B4E0-A03FCC18528F}" srcOrd="2" destOrd="0" presId="urn:microsoft.com/office/officeart/2008/layout/VerticalCurvedList"/>
    <dgm:cxn modelId="{5E141BE5-1295-41C3-911C-E6EEA04DBF96}" type="presParOf" srcId="{D8A3CA59-7199-4766-B4E0-A03FCC18528F}" destId="{8FFC6357-FB87-4CF5-B085-DB5598E7EECD}" srcOrd="0" destOrd="0" presId="urn:microsoft.com/office/officeart/2008/layout/VerticalCurvedList"/>
    <dgm:cxn modelId="{4EE3BDAD-8309-435A-B16E-C51C40722478}" type="presParOf" srcId="{1232A2D8-C321-4316-9072-2ECB74E2DF9B}" destId="{7B2ECAF6-A08B-4E57-A825-CA92FEE4B5B5}" srcOrd="3" destOrd="0" presId="urn:microsoft.com/office/officeart/2008/layout/VerticalCurvedList"/>
    <dgm:cxn modelId="{14D9887D-A6DA-43D0-B70B-7D15071A6D69}" type="presParOf" srcId="{1232A2D8-C321-4316-9072-2ECB74E2DF9B}" destId="{CCB1B3E4-9C94-495F-9B48-68CF902B8462}" srcOrd="4" destOrd="0" presId="urn:microsoft.com/office/officeart/2008/layout/VerticalCurvedList"/>
    <dgm:cxn modelId="{9E11E924-E8F8-4C74-8950-94A1A612345C}" type="presParOf" srcId="{CCB1B3E4-9C94-495F-9B48-68CF902B8462}" destId="{3965637D-700C-4E48-8A86-C4915B44EB65}" srcOrd="0" destOrd="0" presId="urn:microsoft.com/office/officeart/2008/layout/VerticalCurvedList"/>
    <dgm:cxn modelId="{E8391F36-8E3B-47B4-AB7C-9E9668E2EEF1}" type="presParOf" srcId="{1232A2D8-C321-4316-9072-2ECB74E2DF9B}" destId="{06B1A8AF-34A0-4A6A-A5C0-C6167754E8D2}" srcOrd="5" destOrd="0" presId="urn:microsoft.com/office/officeart/2008/layout/VerticalCurvedList"/>
    <dgm:cxn modelId="{A27DF7A8-E3A9-410A-ADE4-B06341CA75C0}" type="presParOf" srcId="{1232A2D8-C321-4316-9072-2ECB74E2DF9B}" destId="{756530FA-E10E-4D83-8216-EA5E95D06305}" srcOrd="6" destOrd="0" presId="urn:microsoft.com/office/officeart/2008/layout/VerticalCurvedList"/>
    <dgm:cxn modelId="{1EABD105-E36F-4F2B-810A-372DEB848707}" type="presParOf" srcId="{756530FA-E10E-4D83-8216-EA5E95D06305}" destId="{D913C1E0-254F-4EB9-888D-A5C920D3B3C5}" srcOrd="0" destOrd="0" presId="urn:microsoft.com/office/officeart/2008/layout/VerticalCurvedList"/>
    <dgm:cxn modelId="{A7E67DA7-A197-4CE7-AF88-648BFBD6930D}" type="presParOf" srcId="{1232A2D8-C321-4316-9072-2ECB74E2DF9B}" destId="{E3AB61C1-7EA8-4698-8A09-72BC6F267165}" srcOrd="7" destOrd="0" presId="urn:microsoft.com/office/officeart/2008/layout/VerticalCurvedList"/>
    <dgm:cxn modelId="{9EA39780-0264-4E9E-83C1-744C34D1CFD6}" type="presParOf" srcId="{1232A2D8-C321-4316-9072-2ECB74E2DF9B}" destId="{60AAF742-376C-4CF7-BF68-8F8C7B26085C}" srcOrd="8" destOrd="0" presId="urn:microsoft.com/office/officeart/2008/layout/VerticalCurvedList"/>
    <dgm:cxn modelId="{43DACECB-5913-486D-AAF0-EDC83F6DB6D8}" type="presParOf" srcId="{60AAF742-376C-4CF7-BF68-8F8C7B26085C}" destId="{4900E476-2A5D-451C-BD48-EBEA61651673}"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C8EBAE-1D99-44A7-8E87-F175E251365D}">
      <dsp:nvSpPr>
        <dsp:cNvPr id="0" name=""/>
        <dsp:cNvSpPr/>
      </dsp:nvSpPr>
      <dsp:spPr>
        <a:xfrm>
          <a:off x="-4883622" y="-748387"/>
          <a:ext cx="5816467" cy="5816467"/>
        </a:xfrm>
        <a:prstGeom prst="blockArc">
          <a:avLst>
            <a:gd name="adj1" fmla="val 18900000"/>
            <a:gd name="adj2" fmla="val 2700000"/>
            <a:gd name="adj3" fmla="val 371"/>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35B04F4-A937-4189-8982-9D24320506A9}">
      <dsp:nvSpPr>
        <dsp:cNvPr id="0" name=""/>
        <dsp:cNvSpPr/>
      </dsp:nvSpPr>
      <dsp:spPr>
        <a:xfrm>
          <a:off x="488512" y="332097"/>
          <a:ext cx="8438782" cy="66454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7480" tIns="83820" rIns="83820" bIns="83820" numCol="1" spcCol="1270" anchor="ctr" anchorCtr="0">
          <a:noAutofit/>
        </a:bodyPr>
        <a:lstStyle/>
        <a:p>
          <a:pPr marL="0" lvl="0" indent="0" algn="l" defTabSz="1466850">
            <a:lnSpc>
              <a:spcPct val="90000"/>
            </a:lnSpc>
            <a:spcBef>
              <a:spcPct val="0"/>
            </a:spcBef>
            <a:spcAft>
              <a:spcPct val="35000"/>
            </a:spcAft>
            <a:buClrTx/>
            <a:buSzPts val="2800"/>
            <a:buFont typeface="Arial" panose="020B0604020202020204" pitchFamily="34" charset="0"/>
            <a:buNone/>
          </a:pPr>
          <a:r>
            <a:rPr lang="fr-FR" sz="3300" kern="1200" dirty="0"/>
            <a:t>Pondération des données</a:t>
          </a:r>
        </a:p>
      </dsp:txBody>
      <dsp:txXfrm>
        <a:off x="488512" y="332097"/>
        <a:ext cx="8438782" cy="664541"/>
      </dsp:txXfrm>
    </dsp:sp>
    <dsp:sp modelId="{8FFC6357-FB87-4CF5-B085-DB5598E7EECD}">
      <dsp:nvSpPr>
        <dsp:cNvPr id="0" name=""/>
        <dsp:cNvSpPr/>
      </dsp:nvSpPr>
      <dsp:spPr>
        <a:xfrm>
          <a:off x="73173" y="249030"/>
          <a:ext cx="830676" cy="830676"/>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B2ECAF6-A08B-4E57-A825-CA92FEE4B5B5}">
      <dsp:nvSpPr>
        <dsp:cNvPr id="0" name=""/>
        <dsp:cNvSpPr/>
      </dsp:nvSpPr>
      <dsp:spPr>
        <a:xfrm>
          <a:off x="869509" y="1329083"/>
          <a:ext cx="8057786" cy="66454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7480" tIns="83820" rIns="83820" bIns="83820" numCol="1" spcCol="1270" anchor="ctr" anchorCtr="0">
          <a:noAutofit/>
        </a:bodyPr>
        <a:lstStyle/>
        <a:p>
          <a:pPr marL="0" lvl="0" indent="0" algn="l" defTabSz="1466850">
            <a:lnSpc>
              <a:spcPct val="90000"/>
            </a:lnSpc>
            <a:spcBef>
              <a:spcPct val="0"/>
            </a:spcBef>
            <a:spcAft>
              <a:spcPct val="35000"/>
            </a:spcAft>
            <a:buClrTx/>
            <a:buSzPts val="2800"/>
            <a:buFont typeface="Arial" panose="020B0604020202020204" pitchFamily="34" charset="0"/>
            <a:buNone/>
          </a:pPr>
          <a:r>
            <a:rPr lang="fr-FR" sz="3300" kern="1200" dirty="0"/>
            <a:t>Conception des tableaux sous SPSS </a:t>
          </a:r>
        </a:p>
      </dsp:txBody>
      <dsp:txXfrm>
        <a:off x="869509" y="1329083"/>
        <a:ext cx="8057786" cy="664541"/>
      </dsp:txXfrm>
    </dsp:sp>
    <dsp:sp modelId="{3965637D-700C-4E48-8A86-C4915B44EB65}">
      <dsp:nvSpPr>
        <dsp:cNvPr id="0" name=""/>
        <dsp:cNvSpPr/>
      </dsp:nvSpPr>
      <dsp:spPr>
        <a:xfrm>
          <a:off x="454170" y="1246015"/>
          <a:ext cx="830676" cy="830676"/>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6B1A8AF-34A0-4A6A-A5C0-C6167754E8D2}">
      <dsp:nvSpPr>
        <dsp:cNvPr id="0" name=""/>
        <dsp:cNvSpPr/>
      </dsp:nvSpPr>
      <dsp:spPr>
        <a:xfrm>
          <a:off x="869509" y="2326068"/>
          <a:ext cx="8057786" cy="66454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7480" tIns="83820" rIns="83820" bIns="83820" numCol="1" spcCol="1270" anchor="ctr" anchorCtr="0">
          <a:noAutofit/>
        </a:bodyPr>
        <a:lstStyle/>
        <a:p>
          <a:pPr marL="0" lvl="0" indent="0" algn="l" defTabSz="1466850">
            <a:lnSpc>
              <a:spcPct val="90000"/>
            </a:lnSpc>
            <a:spcBef>
              <a:spcPct val="0"/>
            </a:spcBef>
            <a:spcAft>
              <a:spcPct val="35000"/>
            </a:spcAft>
            <a:buClrTx/>
            <a:buSzPts val="2800"/>
            <a:buFont typeface="Arial" panose="020B0604020202020204" pitchFamily="34" charset="0"/>
            <a:buNone/>
          </a:pPr>
          <a:r>
            <a:rPr lang="fr-FR" sz="3300" kern="1200" dirty="0"/>
            <a:t>Construction des graphiques sous SPSS</a:t>
          </a:r>
        </a:p>
      </dsp:txBody>
      <dsp:txXfrm>
        <a:off x="869509" y="2326068"/>
        <a:ext cx="8057786" cy="664541"/>
      </dsp:txXfrm>
    </dsp:sp>
    <dsp:sp modelId="{D913C1E0-254F-4EB9-888D-A5C920D3B3C5}">
      <dsp:nvSpPr>
        <dsp:cNvPr id="0" name=""/>
        <dsp:cNvSpPr/>
      </dsp:nvSpPr>
      <dsp:spPr>
        <a:xfrm>
          <a:off x="454170" y="2243000"/>
          <a:ext cx="830676" cy="830676"/>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3AB61C1-7EA8-4698-8A09-72BC6F267165}">
      <dsp:nvSpPr>
        <dsp:cNvPr id="0" name=""/>
        <dsp:cNvSpPr/>
      </dsp:nvSpPr>
      <dsp:spPr>
        <a:xfrm>
          <a:off x="488512" y="3323053"/>
          <a:ext cx="8438782" cy="66454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7480" tIns="83820" rIns="83820" bIns="83820" numCol="1" spcCol="1270" anchor="ctr" anchorCtr="0">
          <a:noAutofit/>
        </a:bodyPr>
        <a:lstStyle/>
        <a:p>
          <a:pPr marL="0" lvl="0" indent="0" algn="l" defTabSz="1466850">
            <a:lnSpc>
              <a:spcPct val="90000"/>
            </a:lnSpc>
            <a:spcBef>
              <a:spcPct val="0"/>
            </a:spcBef>
            <a:spcAft>
              <a:spcPct val="35000"/>
            </a:spcAft>
            <a:buClrTx/>
            <a:buSzPts val="2800"/>
            <a:buFont typeface="Arial" panose="020B0604020202020204" pitchFamily="34" charset="0"/>
            <a:buNone/>
          </a:pPr>
          <a:r>
            <a:rPr lang="fr-FR" sz="3300" kern="1200" dirty="0"/>
            <a:t>Détection des valeurs extrêmes ou aberrantes</a:t>
          </a:r>
        </a:p>
      </dsp:txBody>
      <dsp:txXfrm>
        <a:off x="488512" y="3323053"/>
        <a:ext cx="8438782" cy="664541"/>
      </dsp:txXfrm>
    </dsp:sp>
    <dsp:sp modelId="{4900E476-2A5D-451C-BD48-EBEA61651673}">
      <dsp:nvSpPr>
        <dsp:cNvPr id="0" name=""/>
        <dsp:cNvSpPr/>
      </dsp:nvSpPr>
      <dsp:spPr>
        <a:xfrm>
          <a:off x="73173" y="3239985"/>
          <a:ext cx="830676" cy="830676"/>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510DA2F-ADB0-1FF8-FFD4-9E36E90E90E1}"/>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562FBCC5-AFA3-9C45-32A4-8EECE0663D9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96097B08-6734-EFC5-A949-D7B65719EF75}"/>
              </a:ext>
            </a:extLst>
          </p:cNvPr>
          <p:cNvSpPr>
            <a:spLocks noGrp="1"/>
          </p:cNvSpPr>
          <p:nvPr>
            <p:ph type="dt" sz="half" idx="10"/>
          </p:nvPr>
        </p:nvSpPr>
        <p:spPr/>
        <p:txBody>
          <a:bodyPr/>
          <a:lstStyle/>
          <a:p>
            <a:fld id="{F15DCF56-FDC2-454F-84E6-30B79D2168EA}" type="datetimeFigureOut">
              <a:rPr lang="fr-FR" smtClean="0"/>
              <a:t>28/01/2025</a:t>
            </a:fld>
            <a:endParaRPr lang="fr-FR"/>
          </a:p>
        </p:txBody>
      </p:sp>
      <p:sp>
        <p:nvSpPr>
          <p:cNvPr id="5" name="Espace réservé du pied de page 4">
            <a:extLst>
              <a:ext uri="{FF2B5EF4-FFF2-40B4-BE49-F238E27FC236}">
                <a16:creationId xmlns:a16="http://schemas.microsoft.com/office/drawing/2014/main" id="{71713BED-E395-3ADB-8371-6F3C695A3C05}"/>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D7696930-4CC2-9A4F-01FB-7C2C497A6215}"/>
              </a:ext>
            </a:extLst>
          </p:cNvPr>
          <p:cNvSpPr>
            <a:spLocks noGrp="1"/>
          </p:cNvSpPr>
          <p:nvPr>
            <p:ph type="sldNum" sz="quarter" idx="12"/>
          </p:nvPr>
        </p:nvSpPr>
        <p:spPr/>
        <p:txBody>
          <a:bodyPr/>
          <a:lstStyle/>
          <a:p>
            <a:fld id="{54667280-0DA6-469D-8DB3-761F66A86D50}" type="slidenum">
              <a:rPr lang="fr-FR" smtClean="0"/>
              <a:t>‹N°›</a:t>
            </a:fld>
            <a:endParaRPr lang="fr-FR"/>
          </a:p>
        </p:txBody>
      </p:sp>
    </p:spTree>
    <p:extLst>
      <p:ext uri="{BB962C8B-B14F-4D97-AF65-F5344CB8AC3E}">
        <p14:creationId xmlns:p14="http://schemas.microsoft.com/office/powerpoint/2010/main" val="35662188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DEB0358-5EED-7BB9-23FF-89C566642595}"/>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4865BC14-D051-5567-13C8-1ECF630DE6F0}"/>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C99B5F97-F645-2853-C2C8-A8948F2544C2}"/>
              </a:ext>
            </a:extLst>
          </p:cNvPr>
          <p:cNvSpPr>
            <a:spLocks noGrp="1"/>
          </p:cNvSpPr>
          <p:nvPr>
            <p:ph type="dt" sz="half" idx="10"/>
          </p:nvPr>
        </p:nvSpPr>
        <p:spPr/>
        <p:txBody>
          <a:bodyPr/>
          <a:lstStyle/>
          <a:p>
            <a:fld id="{F15DCF56-FDC2-454F-84E6-30B79D2168EA}" type="datetimeFigureOut">
              <a:rPr lang="fr-FR" smtClean="0"/>
              <a:t>28/01/2025</a:t>
            </a:fld>
            <a:endParaRPr lang="fr-FR"/>
          </a:p>
        </p:txBody>
      </p:sp>
      <p:sp>
        <p:nvSpPr>
          <p:cNvPr id="5" name="Espace réservé du pied de page 4">
            <a:extLst>
              <a:ext uri="{FF2B5EF4-FFF2-40B4-BE49-F238E27FC236}">
                <a16:creationId xmlns:a16="http://schemas.microsoft.com/office/drawing/2014/main" id="{11F77CAF-DDC8-5228-5506-076C6D2B3C71}"/>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AB9A8121-8B4D-A3CA-CA36-BAD513E0C970}"/>
              </a:ext>
            </a:extLst>
          </p:cNvPr>
          <p:cNvSpPr>
            <a:spLocks noGrp="1"/>
          </p:cNvSpPr>
          <p:nvPr>
            <p:ph type="sldNum" sz="quarter" idx="12"/>
          </p:nvPr>
        </p:nvSpPr>
        <p:spPr/>
        <p:txBody>
          <a:bodyPr/>
          <a:lstStyle/>
          <a:p>
            <a:fld id="{54667280-0DA6-469D-8DB3-761F66A86D50}" type="slidenum">
              <a:rPr lang="fr-FR" smtClean="0"/>
              <a:t>‹N°›</a:t>
            </a:fld>
            <a:endParaRPr lang="fr-FR"/>
          </a:p>
        </p:txBody>
      </p:sp>
    </p:spTree>
    <p:extLst>
      <p:ext uri="{BB962C8B-B14F-4D97-AF65-F5344CB8AC3E}">
        <p14:creationId xmlns:p14="http://schemas.microsoft.com/office/powerpoint/2010/main" val="30216094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6CD04050-C01D-F063-BDE8-638C4B1DB05F}"/>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AE026D4F-83C4-7DD9-AF39-207392B339AA}"/>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F44568C4-2DBB-6E68-9901-99E9FF903E93}"/>
              </a:ext>
            </a:extLst>
          </p:cNvPr>
          <p:cNvSpPr>
            <a:spLocks noGrp="1"/>
          </p:cNvSpPr>
          <p:nvPr>
            <p:ph type="dt" sz="half" idx="10"/>
          </p:nvPr>
        </p:nvSpPr>
        <p:spPr/>
        <p:txBody>
          <a:bodyPr/>
          <a:lstStyle/>
          <a:p>
            <a:fld id="{F15DCF56-FDC2-454F-84E6-30B79D2168EA}" type="datetimeFigureOut">
              <a:rPr lang="fr-FR" smtClean="0"/>
              <a:t>28/01/2025</a:t>
            </a:fld>
            <a:endParaRPr lang="fr-FR"/>
          </a:p>
        </p:txBody>
      </p:sp>
      <p:sp>
        <p:nvSpPr>
          <p:cNvPr id="5" name="Espace réservé du pied de page 4">
            <a:extLst>
              <a:ext uri="{FF2B5EF4-FFF2-40B4-BE49-F238E27FC236}">
                <a16:creationId xmlns:a16="http://schemas.microsoft.com/office/drawing/2014/main" id="{CF859B4C-86A3-5CC1-1EF0-CCE58A0D585C}"/>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3833F5AD-8849-9918-633B-B89D0019659F}"/>
              </a:ext>
            </a:extLst>
          </p:cNvPr>
          <p:cNvSpPr>
            <a:spLocks noGrp="1"/>
          </p:cNvSpPr>
          <p:nvPr>
            <p:ph type="sldNum" sz="quarter" idx="12"/>
          </p:nvPr>
        </p:nvSpPr>
        <p:spPr/>
        <p:txBody>
          <a:bodyPr/>
          <a:lstStyle/>
          <a:p>
            <a:fld id="{54667280-0DA6-469D-8DB3-761F66A86D50}" type="slidenum">
              <a:rPr lang="fr-FR" smtClean="0"/>
              <a:t>‹N°›</a:t>
            </a:fld>
            <a:endParaRPr lang="fr-FR"/>
          </a:p>
        </p:txBody>
      </p:sp>
    </p:spTree>
    <p:extLst>
      <p:ext uri="{BB962C8B-B14F-4D97-AF65-F5344CB8AC3E}">
        <p14:creationId xmlns:p14="http://schemas.microsoft.com/office/powerpoint/2010/main" val="3314041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CBBBE7F-84BA-0DA8-D207-857990B95727}"/>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9812CD00-C971-8EB5-F36D-188301000289}"/>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63046601-F231-F964-02E8-FCF3FB09BC07}"/>
              </a:ext>
            </a:extLst>
          </p:cNvPr>
          <p:cNvSpPr>
            <a:spLocks noGrp="1"/>
          </p:cNvSpPr>
          <p:nvPr>
            <p:ph type="dt" sz="half" idx="10"/>
          </p:nvPr>
        </p:nvSpPr>
        <p:spPr/>
        <p:txBody>
          <a:bodyPr/>
          <a:lstStyle/>
          <a:p>
            <a:fld id="{F15DCF56-FDC2-454F-84E6-30B79D2168EA}" type="datetimeFigureOut">
              <a:rPr lang="fr-FR" smtClean="0"/>
              <a:t>28/01/2025</a:t>
            </a:fld>
            <a:endParaRPr lang="fr-FR"/>
          </a:p>
        </p:txBody>
      </p:sp>
      <p:sp>
        <p:nvSpPr>
          <p:cNvPr id="5" name="Espace réservé du pied de page 4">
            <a:extLst>
              <a:ext uri="{FF2B5EF4-FFF2-40B4-BE49-F238E27FC236}">
                <a16:creationId xmlns:a16="http://schemas.microsoft.com/office/drawing/2014/main" id="{0450A259-38C3-525C-2FCE-49CBE39F18BA}"/>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16B324B6-BB9B-605C-16F4-5CAAADD3E4F2}"/>
              </a:ext>
            </a:extLst>
          </p:cNvPr>
          <p:cNvSpPr>
            <a:spLocks noGrp="1"/>
          </p:cNvSpPr>
          <p:nvPr>
            <p:ph type="sldNum" sz="quarter" idx="12"/>
          </p:nvPr>
        </p:nvSpPr>
        <p:spPr/>
        <p:txBody>
          <a:bodyPr/>
          <a:lstStyle/>
          <a:p>
            <a:fld id="{54667280-0DA6-469D-8DB3-761F66A86D50}" type="slidenum">
              <a:rPr lang="fr-FR" smtClean="0"/>
              <a:t>‹N°›</a:t>
            </a:fld>
            <a:endParaRPr lang="fr-FR"/>
          </a:p>
        </p:txBody>
      </p:sp>
    </p:spTree>
    <p:extLst>
      <p:ext uri="{BB962C8B-B14F-4D97-AF65-F5344CB8AC3E}">
        <p14:creationId xmlns:p14="http://schemas.microsoft.com/office/powerpoint/2010/main" val="40055717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D390F4F-D62E-DD3F-4E24-304D13C5D784}"/>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2A719477-66D7-6663-B03F-8C8C7E508A6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5E54049C-1DA1-5776-EB2A-2EC3A2A25A48}"/>
              </a:ext>
            </a:extLst>
          </p:cNvPr>
          <p:cNvSpPr>
            <a:spLocks noGrp="1"/>
          </p:cNvSpPr>
          <p:nvPr>
            <p:ph type="dt" sz="half" idx="10"/>
          </p:nvPr>
        </p:nvSpPr>
        <p:spPr/>
        <p:txBody>
          <a:bodyPr/>
          <a:lstStyle/>
          <a:p>
            <a:fld id="{F15DCF56-FDC2-454F-84E6-30B79D2168EA}" type="datetimeFigureOut">
              <a:rPr lang="fr-FR" smtClean="0"/>
              <a:t>28/01/2025</a:t>
            </a:fld>
            <a:endParaRPr lang="fr-FR"/>
          </a:p>
        </p:txBody>
      </p:sp>
      <p:sp>
        <p:nvSpPr>
          <p:cNvPr id="5" name="Espace réservé du pied de page 4">
            <a:extLst>
              <a:ext uri="{FF2B5EF4-FFF2-40B4-BE49-F238E27FC236}">
                <a16:creationId xmlns:a16="http://schemas.microsoft.com/office/drawing/2014/main" id="{BDA6BB50-DF75-0187-DC0A-33FA369340AE}"/>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8F93B2C7-B97D-BDE3-5C0D-A48146755293}"/>
              </a:ext>
            </a:extLst>
          </p:cNvPr>
          <p:cNvSpPr>
            <a:spLocks noGrp="1"/>
          </p:cNvSpPr>
          <p:nvPr>
            <p:ph type="sldNum" sz="quarter" idx="12"/>
          </p:nvPr>
        </p:nvSpPr>
        <p:spPr/>
        <p:txBody>
          <a:bodyPr/>
          <a:lstStyle/>
          <a:p>
            <a:fld id="{54667280-0DA6-469D-8DB3-761F66A86D50}" type="slidenum">
              <a:rPr lang="fr-FR" smtClean="0"/>
              <a:t>‹N°›</a:t>
            </a:fld>
            <a:endParaRPr lang="fr-FR"/>
          </a:p>
        </p:txBody>
      </p:sp>
    </p:spTree>
    <p:extLst>
      <p:ext uri="{BB962C8B-B14F-4D97-AF65-F5344CB8AC3E}">
        <p14:creationId xmlns:p14="http://schemas.microsoft.com/office/powerpoint/2010/main" val="17527020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81E3F17-4852-0A6A-609B-F610E2F3BF5D}"/>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CB25AAB1-45F4-ADD0-1A3F-4B67A22A9477}"/>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69CFE276-196C-10E8-7BCB-333C882EDE23}"/>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200D777C-5747-9B19-0705-331A5799E0F2}"/>
              </a:ext>
            </a:extLst>
          </p:cNvPr>
          <p:cNvSpPr>
            <a:spLocks noGrp="1"/>
          </p:cNvSpPr>
          <p:nvPr>
            <p:ph type="dt" sz="half" idx="10"/>
          </p:nvPr>
        </p:nvSpPr>
        <p:spPr/>
        <p:txBody>
          <a:bodyPr/>
          <a:lstStyle/>
          <a:p>
            <a:fld id="{F15DCF56-FDC2-454F-84E6-30B79D2168EA}" type="datetimeFigureOut">
              <a:rPr lang="fr-FR" smtClean="0"/>
              <a:t>28/01/2025</a:t>
            </a:fld>
            <a:endParaRPr lang="fr-FR"/>
          </a:p>
        </p:txBody>
      </p:sp>
      <p:sp>
        <p:nvSpPr>
          <p:cNvPr id="6" name="Espace réservé du pied de page 5">
            <a:extLst>
              <a:ext uri="{FF2B5EF4-FFF2-40B4-BE49-F238E27FC236}">
                <a16:creationId xmlns:a16="http://schemas.microsoft.com/office/drawing/2014/main" id="{FC543530-6D6B-C208-66C4-A41D62C23970}"/>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64A54FD1-7DED-9EBB-C30B-AA1D0615EEF3}"/>
              </a:ext>
            </a:extLst>
          </p:cNvPr>
          <p:cNvSpPr>
            <a:spLocks noGrp="1"/>
          </p:cNvSpPr>
          <p:nvPr>
            <p:ph type="sldNum" sz="quarter" idx="12"/>
          </p:nvPr>
        </p:nvSpPr>
        <p:spPr/>
        <p:txBody>
          <a:bodyPr/>
          <a:lstStyle/>
          <a:p>
            <a:fld id="{54667280-0DA6-469D-8DB3-761F66A86D50}" type="slidenum">
              <a:rPr lang="fr-FR" smtClean="0"/>
              <a:t>‹N°›</a:t>
            </a:fld>
            <a:endParaRPr lang="fr-FR"/>
          </a:p>
        </p:txBody>
      </p:sp>
    </p:spTree>
    <p:extLst>
      <p:ext uri="{BB962C8B-B14F-4D97-AF65-F5344CB8AC3E}">
        <p14:creationId xmlns:p14="http://schemas.microsoft.com/office/powerpoint/2010/main" val="32283508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27D7085-0D0B-1DD5-1E83-6806B42C26F3}"/>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F43C5262-5206-4E7B-90F4-3E33E46F06F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69468382-620C-B5EC-3AEB-BDAEB304ACD3}"/>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8562185D-CDE6-B0E8-40DC-F3B8EB3E2A8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E635C43B-919F-DC28-C439-D33BBB0CB9C9}"/>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E1FD9C07-DB45-EB55-F802-5E6D9B5FFA0B}"/>
              </a:ext>
            </a:extLst>
          </p:cNvPr>
          <p:cNvSpPr>
            <a:spLocks noGrp="1"/>
          </p:cNvSpPr>
          <p:nvPr>
            <p:ph type="dt" sz="half" idx="10"/>
          </p:nvPr>
        </p:nvSpPr>
        <p:spPr/>
        <p:txBody>
          <a:bodyPr/>
          <a:lstStyle/>
          <a:p>
            <a:fld id="{F15DCF56-FDC2-454F-84E6-30B79D2168EA}" type="datetimeFigureOut">
              <a:rPr lang="fr-FR" smtClean="0"/>
              <a:t>28/01/2025</a:t>
            </a:fld>
            <a:endParaRPr lang="fr-FR"/>
          </a:p>
        </p:txBody>
      </p:sp>
      <p:sp>
        <p:nvSpPr>
          <p:cNvPr id="8" name="Espace réservé du pied de page 7">
            <a:extLst>
              <a:ext uri="{FF2B5EF4-FFF2-40B4-BE49-F238E27FC236}">
                <a16:creationId xmlns:a16="http://schemas.microsoft.com/office/drawing/2014/main" id="{C920D8EF-6A73-331E-6FE2-CFAAECE1BC36}"/>
              </a:ext>
            </a:extLst>
          </p:cNvPr>
          <p:cNvSpPr>
            <a:spLocks noGrp="1"/>
          </p:cNvSpPr>
          <p:nvPr>
            <p:ph type="ftr" sz="quarter" idx="11"/>
          </p:nvPr>
        </p:nvSpPr>
        <p:spPr/>
        <p:txBody>
          <a:bodyPr/>
          <a:lstStyle/>
          <a:p>
            <a:endParaRPr lang="fr-FR"/>
          </a:p>
        </p:txBody>
      </p:sp>
      <p:sp>
        <p:nvSpPr>
          <p:cNvPr id="9" name="Espace réservé du numéro de diapositive 8">
            <a:extLst>
              <a:ext uri="{FF2B5EF4-FFF2-40B4-BE49-F238E27FC236}">
                <a16:creationId xmlns:a16="http://schemas.microsoft.com/office/drawing/2014/main" id="{99C235E0-1AA9-C3D9-CAE9-1EA6E5D995E9}"/>
              </a:ext>
            </a:extLst>
          </p:cNvPr>
          <p:cNvSpPr>
            <a:spLocks noGrp="1"/>
          </p:cNvSpPr>
          <p:nvPr>
            <p:ph type="sldNum" sz="quarter" idx="12"/>
          </p:nvPr>
        </p:nvSpPr>
        <p:spPr/>
        <p:txBody>
          <a:bodyPr/>
          <a:lstStyle/>
          <a:p>
            <a:fld id="{54667280-0DA6-469D-8DB3-761F66A86D50}" type="slidenum">
              <a:rPr lang="fr-FR" smtClean="0"/>
              <a:t>‹N°›</a:t>
            </a:fld>
            <a:endParaRPr lang="fr-FR"/>
          </a:p>
        </p:txBody>
      </p:sp>
    </p:spTree>
    <p:extLst>
      <p:ext uri="{BB962C8B-B14F-4D97-AF65-F5344CB8AC3E}">
        <p14:creationId xmlns:p14="http://schemas.microsoft.com/office/powerpoint/2010/main" val="3631436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002AC99-571C-7538-75D6-BC493510218A}"/>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2D86AF73-8A8E-4CE8-232D-2AC80333D9D8}"/>
              </a:ext>
            </a:extLst>
          </p:cNvPr>
          <p:cNvSpPr>
            <a:spLocks noGrp="1"/>
          </p:cNvSpPr>
          <p:nvPr>
            <p:ph type="dt" sz="half" idx="10"/>
          </p:nvPr>
        </p:nvSpPr>
        <p:spPr/>
        <p:txBody>
          <a:bodyPr/>
          <a:lstStyle/>
          <a:p>
            <a:fld id="{F15DCF56-FDC2-454F-84E6-30B79D2168EA}" type="datetimeFigureOut">
              <a:rPr lang="fr-FR" smtClean="0"/>
              <a:t>28/01/2025</a:t>
            </a:fld>
            <a:endParaRPr lang="fr-FR"/>
          </a:p>
        </p:txBody>
      </p:sp>
      <p:sp>
        <p:nvSpPr>
          <p:cNvPr id="4" name="Espace réservé du pied de page 3">
            <a:extLst>
              <a:ext uri="{FF2B5EF4-FFF2-40B4-BE49-F238E27FC236}">
                <a16:creationId xmlns:a16="http://schemas.microsoft.com/office/drawing/2014/main" id="{637035E1-696A-C1E5-2960-E603A40CA430}"/>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43CDA05C-76A2-C869-79F9-D753BB9426B5}"/>
              </a:ext>
            </a:extLst>
          </p:cNvPr>
          <p:cNvSpPr>
            <a:spLocks noGrp="1"/>
          </p:cNvSpPr>
          <p:nvPr>
            <p:ph type="sldNum" sz="quarter" idx="12"/>
          </p:nvPr>
        </p:nvSpPr>
        <p:spPr/>
        <p:txBody>
          <a:bodyPr/>
          <a:lstStyle/>
          <a:p>
            <a:fld id="{54667280-0DA6-469D-8DB3-761F66A86D50}" type="slidenum">
              <a:rPr lang="fr-FR" smtClean="0"/>
              <a:t>‹N°›</a:t>
            </a:fld>
            <a:endParaRPr lang="fr-FR"/>
          </a:p>
        </p:txBody>
      </p:sp>
    </p:spTree>
    <p:extLst>
      <p:ext uri="{BB962C8B-B14F-4D97-AF65-F5344CB8AC3E}">
        <p14:creationId xmlns:p14="http://schemas.microsoft.com/office/powerpoint/2010/main" val="21049758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61CBB5D5-C808-3467-3C89-3F7AC0A17C07}"/>
              </a:ext>
            </a:extLst>
          </p:cNvPr>
          <p:cNvSpPr>
            <a:spLocks noGrp="1"/>
          </p:cNvSpPr>
          <p:nvPr>
            <p:ph type="dt" sz="half" idx="10"/>
          </p:nvPr>
        </p:nvSpPr>
        <p:spPr/>
        <p:txBody>
          <a:bodyPr/>
          <a:lstStyle/>
          <a:p>
            <a:fld id="{F15DCF56-FDC2-454F-84E6-30B79D2168EA}" type="datetimeFigureOut">
              <a:rPr lang="fr-FR" smtClean="0"/>
              <a:t>28/01/2025</a:t>
            </a:fld>
            <a:endParaRPr lang="fr-FR"/>
          </a:p>
        </p:txBody>
      </p:sp>
      <p:sp>
        <p:nvSpPr>
          <p:cNvPr id="3" name="Espace réservé du pied de page 2">
            <a:extLst>
              <a:ext uri="{FF2B5EF4-FFF2-40B4-BE49-F238E27FC236}">
                <a16:creationId xmlns:a16="http://schemas.microsoft.com/office/drawing/2014/main" id="{DEE416FD-56FA-6C29-720B-77D542F3241B}"/>
              </a:ext>
            </a:extLst>
          </p:cNvPr>
          <p:cNvSpPr>
            <a:spLocks noGrp="1"/>
          </p:cNvSpPr>
          <p:nvPr>
            <p:ph type="ftr" sz="quarter" idx="11"/>
          </p:nvPr>
        </p:nvSpPr>
        <p:spPr/>
        <p:txBody>
          <a:bodyPr/>
          <a:lstStyle/>
          <a:p>
            <a:endParaRPr lang="fr-FR"/>
          </a:p>
        </p:txBody>
      </p:sp>
      <p:sp>
        <p:nvSpPr>
          <p:cNvPr id="4" name="Espace réservé du numéro de diapositive 3">
            <a:extLst>
              <a:ext uri="{FF2B5EF4-FFF2-40B4-BE49-F238E27FC236}">
                <a16:creationId xmlns:a16="http://schemas.microsoft.com/office/drawing/2014/main" id="{E7761C71-7DE8-7314-0A1E-CC265CB98AF9}"/>
              </a:ext>
            </a:extLst>
          </p:cNvPr>
          <p:cNvSpPr>
            <a:spLocks noGrp="1"/>
          </p:cNvSpPr>
          <p:nvPr>
            <p:ph type="sldNum" sz="quarter" idx="12"/>
          </p:nvPr>
        </p:nvSpPr>
        <p:spPr/>
        <p:txBody>
          <a:bodyPr/>
          <a:lstStyle/>
          <a:p>
            <a:fld id="{54667280-0DA6-469D-8DB3-761F66A86D50}" type="slidenum">
              <a:rPr lang="fr-FR" smtClean="0"/>
              <a:t>‹N°›</a:t>
            </a:fld>
            <a:endParaRPr lang="fr-FR"/>
          </a:p>
        </p:txBody>
      </p:sp>
    </p:spTree>
    <p:extLst>
      <p:ext uri="{BB962C8B-B14F-4D97-AF65-F5344CB8AC3E}">
        <p14:creationId xmlns:p14="http://schemas.microsoft.com/office/powerpoint/2010/main" val="32547769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1942E90-5F99-58B6-062A-CDA410E43F90}"/>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96E2D3A8-8B5F-54AA-03A6-93870937E0D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B8B59648-AA62-9D5B-60F7-3AFB3A84E06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6797161F-252D-33E5-DC04-D16507C34384}"/>
              </a:ext>
            </a:extLst>
          </p:cNvPr>
          <p:cNvSpPr>
            <a:spLocks noGrp="1"/>
          </p:cNvSpPr>
          <p:nvPr>
            <p:ph type="dt" sz="half" idx="10"/>
          </p:nvPr>
        </p:nvSpPr>
        <p:spPr/>
        <p:txBody>
          <a:bodyPr/>
          <a:lstStyle/>
          <a:p>
            <a:fld id="{F15DCF56-FDC2-454F-84E6-30B79D2168EA}" type="datetimeFigureOut">
              <a:rPr lang="fr-FR" smtClean="0"/>
              <a:t>28/01/2025</a:t>
            </a:fld>
            <a:endParaRPr lang="fr-FR"/>
          </a:p>
        </p:txBody>
      </p:sp>
      <p:sp>
        <p:nvSpPr>
          <p:cNvPr id="6" name="Espace réservé du pied de page 5">
            <a:extLst>
              <a:ext uri="{FF2B5EF4-FFF2-40B4-BE49-F238E27FC236}">
                <a16:creationId xmlns:a16="http://schemas.microsoft.com/office/drawing/2014/main" id="{3574BF15-275D-EDB3-ACFF-3DE0B61A57CC}"/>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20E40F90-5B1A-3910-AADF-B8E369974525}"/>
              </a:ext>
            </a:extLst>
          </p:cNvPr>
          <p:cNvSpPr>
            <a:spLocks noGrp="1"/>
          </p:cNvSpPr>
          <p:nvPr>
            <p:ph type="sldNum" sz="quarter" idx="12"/>
          </p:nvPr>
        </p:nvSpPr>
        <p:spPr/>
        <p:txBody>
          <a:bodyPr/>
          <a:lstStyle/>
          <a:p>
            <a:fld id="{54667280-0DA6-469D-8DB3-761F66A86D50}" type="slidenum">
              <a:rPr lang="fr-FR" smtClean="0"/>
              <a:t>‹N°›</a:t>
            </a:fld>
            <a:endParaRPr lang="fr-FR"/>
          </a:p>
        </p:txBody>
      </p:sp>
    </p:spTree>
    <p:extLst>
      <p:ext uri="{BB962C8B-B14F-4D97-AF65-F5344CB8AC3E}">
        <p14:creationId xmlns:p14="http://schemas.microsoft.com/office/powerpoint/2010/main" val="35831544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6A2C688-21AD-36BF-8808-2FF12D171ED8}"/>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7A8E4D7B-DC4D-8B12-72CD-283416728D7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a:extLst>
              <a:ext uri="{FF2B5EF4-FFF2-40B4-BE49-F238E27FC236}">
                <a16:creationId xmlns:a16="http://schemas.microsoft.com/office/drawing/2014/main" id="{8A6F0344-909F-0173-383F-F72DA4BB2A5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F989488C-41B2-D894-4723-DD7481108B7F}"/>
              </a:ext>
            </a:extLst>
          </p:cNvPr>
          <p:cNvSpPr>
            <a:spLocks noGrp="1"/>
          </p:cNvSpPr>
          <p:nvPr>
            <p:ph type="dt" sz="half" idx="10"/>
          </p:nvPr>
        </p:nvSpPr>
        <p:spPr/>
        <p:txBody>
          <a:bodyPr/>
          <a:lstStyle/>
          <a:p>
            <a:fld id="{F15DCF56-FDC2-454F-84E6-30B79D2168EA}" type="datetimeFigureOut">
              <a:rPr lang="fr-FR" smtClean="0"/>
              <a:t>28/01/2025</a:t>
            </a:fld>
            <a:endParaRPr lang="fr-FR"/>
          </a:p>
        </p:txBody>
      </p:sp>
      <p:sp>
        <p:nvSpPr>
          <p:cNvPr id="6" name="Espace réservé du pied de page 5">
            <a:extLst>
              <a:ext uri="{FF2B5EF4-FFF2-40B4-BE49-F238E27FC236}">
                <a16:creationId xmlns:a16="http://schemas.microsoft.com/office/drawing/2014/main" id="{D0F67C28-1924-1913-23E8-FD8003C48D5F}"/>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DBB198C9-121C-69B9-B8A0-C841BC3E63A8}"/>
              </a:ext>
            </a:extLst>
          </p:cNvPr>
          <p:cNvSpPr>
            <a:spLocks noGrp="1"/>
          </p:cNvSpPr>
          <p:nvPr>
            <p:ph type="sldNum" sz="quarter" idx="12"/>
          </p:nvPr>
        </p:nvSpPr>
        <p:spPr/>
        <p:txBody>
          <a:bodyPr/>
          <a:lstStyle/>
          <a:p>
            <a:fld id="{54667280-0DA6-469D-8DB3-761F66A86D50}" type="slidenum">
              <a:rPr lang="fr-FR" smtClean="0"/>
              <a:t>‹N°›</a:t>
            </a:fld>
            <a:endParaRPr lang="fr-FR"/>
          </a:p>
        </p:txBody>
      </p:sp>
    </p:spTree>
    <p:extLst>
      <p:ext uri="{BB962C8B-B14F-4D97-AF65-F5344CB8AC3E}">
        <p14:creationId xmlns:p14="http://schemas.microsoft.com/office/powerpoint/2010/main" val="8515687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B5316FF0-7B29-ECDD-5166-E1A21B316BB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4CEC7F32-D435-C4E5-5453-CC669C22591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682D732D-910E-1A2E-CE7F-7143C351FBD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15DCF56-FDC2-454F-84E6-30B79D2168EA}" type="datetimeFigureOut">
              <a:rPr lang="fr-FR" smtClean="0"/>
              <a:t>28/01/2025</a:t>
            </a:fld>
            <a:endParaRPr lang="fr-FR"/>
          </a:p>
        </p:txBody>
      </p:sp>
      <p:sp>
        <p:nvSpPr>
          <p:cNvPr id="5" name="Espace réservé du pied de page 4">
            <a:extLst>
              <a:ext uri="{FF2B5EF4-FFF2-40B4-BE49-F238E27FC236}">
                <a16:creationId xmlns:a16="http://schemas.microsoft.com/office/drawing/2014/main" id="{A718C730-D5EA-A649-0875-C8EC578DCFC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a:extLst>
              <a:ext uri="{FF2B5EF4-FFF2-40B4-BE49-F238E27FC236}">
                <a16:creationId xmlns:a16="http://schemas.microsoft.com/office/drawing/2014/main" id="{FB447FB2-AD12-A51D-1234-E2B36E4A69A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4667280-0DA6-469D-8DB3-761F66A86D50}" type="slidenum">
              <a:rPr lang="fr-FR" smtClean="0"/>
              <a:t>‹N°›</a:t>
            </a:fld>
            <a:endParaRPr lang="fr-FR"/>
          </a:p>
        </p:txBody>
      </p:sp>
    </p:spTree>
    <p:extLst>
      <p:ext uri="{BB962C8B-B14F-4D97-AF65-F5344CB8AC3E}">
        <p14:creationId xmlns:p14="http://schemas.microsoft.com/office/powerpoint/2010/main" val="98089690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B7F41F5-312E-2899-16CD-6E6F248F7948}"/>
              </a:ext>
            </a:extLst>
          </p:cNvPr>
          <p:cNvSpPr>
            <a:spLocks noGrp="1"/>
          </p:cNvSpPr>
          <p:nvPr>
            <p:ph type="ctrTitle"/>
          </p:nvPr>
        </p:nvSpPr>
        <p:spPr/>
        <p:txBody>
          <a:bodyPr>
            <a:normAutofit fontScale="90000"/>
          </a:bodyPr>
          <a:lstStyle/>
          <a:p>
            <a:r>
              <a:rPr lang="fr-FR" dirty="0">
                <a:solidFill>
                  <a:schemeClr val="accent1">
                    <a:lumMod val="75000"/>
                  </a:schemeClr>
                </a:solidFill>
              </a:rPr>
              <a:t>ISSP-UJKZ </a:t>
            </a:r>
            <a:br>
              <a:rPr lang="fr-FR" dirty="0">
                <a:solidFill>
                  <a:schemeClr val="accent1">
                    <a:lumMod val="75000"/>
                  </a:schemeClr>
                </a:solidFill>
              </a:rPr>
            </a:br>
            <a:r>
              <a:rPr lang="fr-FR" dirty="0">
                <a:solidFill>
                  <a:srgbClr val="00B0F0"/>
                </a:solidFill>
              </a:rPr>
              <a:t>Traitements des données sous: </a:t>
            </a:r>
            <a:br>
              <a:rPr lang="fr-FR" dirty="0">
                <a:solidFill>
                  <a:srgbClr val="00B0F0"/>
                </a:solidFill>
              </a:rPr>
            </a:br>
            <a:r>
              <a:rPr lang="fr-FR" dirty="0">
                <a:solidFill>
                  <a:srgbClr val="00B0F0"/>
                </a:solidFill>
              </a:rPr>
              <a:t>SPSS et STATA</a:t>
            </a:r>
            <a:br>
              <a:rPr lang="fr-FR" dirty="0">
                <a:solidFill>
                  <a:schemeClr val="accent1">
                    <a:lumMod val="75000"/>
                  </a:schemeClr>
                </a:solidFill>
              </a:rPr>
            </a:br>
            <a:r>
              <a:rPr lang="fr-FR" dirty="0">
                <a:solidFill>
                  <a:schemeClr val="accent1">
                    <a:lumMod val="75000"/>
                  </a:schemeClr>
                </a:solidFill>
              </a:rPr>
              <a:t>Cours de SPSS</a:t>
            </a:r>
          </a:p>
        </p:txBody>
      </p:sp>
      <p:sp>
        <p:nvSpPr>
          <p:cNvPr id="3" name="Sous-titre 2">
            <a:extLst>
              <a:ext uri="{FF2B5EF4-FFF2-40B4-BE49-F238E27FC236}">
                <a16:creationId xmlns:a16="http://schemas.microsoft.com/office/drawing/2014/main" id="{2B4A15AA-C275-BAAF-2DB3-9D049BD466CF}"/>
              </a:ext>
            </a:extLst>
          </p:cNvPr>
          <p:cNvSpPr>
            <a:spLocks noGrp="1"/>
          </p:cNvSpPr>
          <p:nvPr>
            <p:ph type="subTitle" idx="1"/>
          </p:nvPr>
        </p:nvSpPr>
        <p:spPr/>
        <p:txBody>
          <a:bodyPr/>
          <a:lstStyle/>
          <a:p>
            <a:r>
              <a:rPr lang="fr-FR" b="1" dirty="0">
                <a:solidFill>
                  <a:schemeClr val="accent1">
                    <a:lumMod val="75000"/>
                  </a:schemeClr>
                </a:solidFill>
              </a:rPr>
              <a:t>Réné Zemba</a:t>
            </a:r>
          </a:p>
          <a:p>
            <a:r>
              <a:rPr lang="fr-FR" b="1" dirty="0">
                <a:solidFill>
                  <a:schemeClr val="accent1">
                    <a:lumMod val="75000"/>
                  </a:schemeClr>
                </a:solidFill>
              </a:rPr>
              <a:t>Ingénieur Statisticien Economiste</a:t>
            </a:r>
          </a:p>
          <a:p>
            <a:r>
              <a:rPr lang="fr-FR" b="1" dirty="0">
                <a:solidFill>
                  <a:schemeClr val="accent1">
                    <a:lumMod val="75000"/>
                  </a:schemeClr>
                </a:solidFill>
              </a:rPr>
              <a:t>Assistant Technique PHASAO</a:t>
            </a:r>
          </a:p>
        </p:txBody>
      </p:sp>
    </p:spTree>
    <p:extLst>
      <p:ext uri="{BB962C8B-B14F-4D97-AF65-F5344CB8AC3E}">
        <p14:creationId xmlns:p14="http://schemas.microsoft.com/office/powerpoint/2010/main" val="34710591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278B44D-99DC-F93F-2414-8B0A8E426F7C}"/>
              </a:ext>
            </a:extLst>
          </p:cNvPr>
          <p:cNvSpPr>
            <a:spLocks noGrp="1"/>
          </p:cNvSpPr>
          <p:nvPr>
            <p:ph type="title"/>
          </p:nvPr>
        </p:nvSpPr>
        <p:spPr>
          <a:xfrm>
            <a:off x="838200" y="161925"/>
            <a:ext cx="10515600" cy="711835"/>
          </a:xfrm>
        </p:spPr>
        <p:txBody>
          <a:bodyPr/>
          <a:lstStyle/>
          <a:p>
            <a:r>
              <a:rPr lang="fr-FR" b="1" dirty="0">
                <a:solidFill>
                  <a:srgbClr val="00B0F0"/>
                </a:solidFill>
              </a:rPr>
              <a:t>II. Conception des tableaux sous SPSS </a:t>
            </a:r>
          </a:p>
        </p:txBody>
      </p:sp>
      <p:sp>
        <p:nvSpPr>
          <p:cNvPr id="3" name="Espace réservé du contenu 2">
            <a:extLst>
              <a:ext uri="{FF2B5EF4-FFF2-40B4-BE49-F238E27FC236}">
                <a16:creationId xmlns:a16="http://schemas.microsoft.com/office/drawing/2014/main" id="{B74F0CCB-7A32-CCF6-7731-A2BCF563463D}"/>
              </a:ext>
            </a:extLst>
          </p:cNvPr>
          <p:cNvSpPr>
            <a:spLocks noGrp="1"/>
          </p:cNvSpPr>
          <p:nvPr>
            <p:ph idx="1"/>
          </p:nvPr>
        </p:nvSpPr>
        <p:spPr>
          <a:xfrm>
            <a:off x="497840" y="1176159"/>
            <a:ext cx="11125200" cy="5377041"/>
          </a:xfrm>
        </p:spPr>
        <p:txBody>
          <a:bodyPr>
            <a:normAutofit/>
          </a:bodyPr>
          <a:lstStyle/>
          <a:p>
            <a:r>
              <a:rPr lang="fr-FR" sz="2400" dirty="0"/>
              <a:t>On cherche ici à afficher les données descriptives d'une variable quantitative pour différents sous-groupes de participant(e)s, donc en fonction d'une variable nominale.</a:t>
            </a:r>
          </a:p>
          <a:p>
            <a:r>
              <a:rPr lang="fr-FR" sz="2400" dirty="0"/>
              <a:t>On pouvait le faire en passant par une fragmentation ou sélection de la base ; mais une autre manière plus simple de le faire sera de créer des tableaux avec l’information que vous cherchez</a:t>
            </a:r>
          </a:p>
          <a:p>
            <a:r>
              <a:rPr lang="fr-FR" sz="2400" b="1" dirty="0"/>
              <a:t>Analyse → Statistiques descriptives → Explorer</a:t>
            </a:r>
          </a:p>
        </p:txBody>
      </p:sp>
      <p:sp>
        <p:nvSpPr>
          <p:cNvPr id="5" name="ZoneTexte 4">
            <a:extLst>
              <a:ext uri="{FF2B5EF4-FFF2-40B4-BE49-F238E27FC236}">
                <a16:creationId xmlns:a16="http://schemas.microsoft.com/office/drawing/2014/main" id="{D5DB9F91-AF86-A712-C5B2-809D5DC4EE91}"/>
              </a:ext>
            </a:extLst>
          </p:cNvPr>
          <p:cNvSpPr txBox="1"/>
          <p:nvPr/>
        </p:nvSpPr>
        <p:spPr>
          <a:xfrm>
            <a:off x="838200" y="714494"/>
            <a:ext cx="10784840" cy="461665"/>
          </a:xfrm>
          <a:prstGeom prst="rect">
            <a:avLst/>
          </a:prstGeom>
          <a:noFill/>
        </p:spPr>
        <p:txBody>
          <a:bodyPr wrap="square">
            <a:spAutoFit/>
          </a:bodyPr>
          <a:lstStyle/>
          <a:p>
            <a:r>
              <a:rPr lang="fr-FR" sz="2400" b="1" dirty="0">
                <a:solidFill>
                  <a:srgbClr val="00B0F0"/>
                </a:solidFill>
              </a:rPr>
              <a:t>3. Observation d’une variable par rapport à une autre variable</a:t>
            </a:r>
          </a:p>
        </p:txBody>
      </p:sp>
      <p:pic>
        <p:nvPicPr>
          <p:cNvPr id="7" name="Image 6">
            <a:extLst>
              <a:ext uri="{FF2B5EF4-FFF2-40B4-BE49-F238E27FC236}">
                <a16:creationId xmlns:a16="http://schemas.microsoft.com/office/drawing/2014/main" id="{5680DC03-575B-FF11-5CE4-3A5E52340DBE}"/>
              </a:ext>
            </a:extLst>
          </p:cNvPr>
          <p:cNvPicPr>
            <a:picLocks noChangeAspect="1"/>
          </p:cNvPicPr>
          <p:nvPr/>
        </p:nvPicPr>
        <p:blipFill>
          <a:blip r:embed="rId2"/>
          <a:stretch>
            <a:fillRect/>
          </a:stretch>
        </p:blipFill>
        <p:spPr>
          <a:xfrm>
            <a:off x="497840" y="3532386"/>
            <a:ext cx="4226560" cy="3091933"/>
          </a:xfrm>
          <a:prstGeom prst="rect">
            <a:avLst/>
          </a:prstGeom>
        </p:spPr>
      </p:pic>
      <p:sp>
        <p:nvSpPr>
          <p:cNvPr id="9" name="ZoneTexte 8">
            <a:extLst>
              <a:ext uri="{FF2B5EF4-FFF2-40B4-BE49-F238E27FC236}">
                <a16:creationId xmlns:a16="http://schemas.microsoft.com/office/drawing/2014/main" id="{200FE116-B976-F83A-3114-A954E30D7E97}"/>
              </a:ext>
            </a:extLst>
          </p:cNvPr>
          <p:cNvSpPr txBox="1"/>
          <p:nvPr/>
        </p:nvSpPr>
        <p:spPr>
          <a:xfrm>
            <a:off x="4885606" y="3379987"/>
            <a:ext cx="6940634" cy="3416320"/>
          </a:xfrm>
          <a:prstGeom prst="rect">
            <a:avLst/>
          </a:prstGeom>
          <a:noFill/>
        </p:spPr>
        <p:txBody>
          <a:bodyPr wrap="square" rtlCol="0">
            <a:spAutoFit/>
          </a:bodyPr>
          <a:lstStyle/>
          <a:p>
            <a:r>
              <a:rPr lang="fr-FR" sz="2400" dirty="0"/>
              <a:t>Entrez la variable quantitative dans la case « </a:t>
            </a:r>
            <a:r>
              <a:rPr lang="fr-FR" sz="2400" b="1" dirty="0"/>
              <a:t>Liste des Variables dépendantes</a:t>
            </a:r>
            <a:r>
              <a:rPr lang="fr-FR" sz="2400" dirty="0"/>
              <a:t> »: et la (ou les) variable(s) nominale(s) dans la case « </a:t>
            </a:r>
            <a:r>
              <a:rPr lang="fr-FR" sz="2400" b="1" dirty="0"/>
              <a:t>Liste des facteurs </a:t>
            </a:r>
            <a:r>
              <a:rPr lang="fr-FR" sz="2400" dirty="0"/>
              <a:t>». À noter que si vous introduisez plusieurs variables dans Liste des facteurs, vous aurez un tableau pour chaque variable nominale. </a:t>
            </a:r>
          </a:p>
          <a:p>
            <a:r>
              <a:rPr lang="fr-FR" sz="2400" dirty="0"/>
              <a:t>Dans la case Affichage, vous pouvez choisir si vous souhaitez les données statistiques, les graphiques (Tracés) ou les deux.</a:t>
            </a:r>
          </a:p>
        </p:txBody>
      </p:sp>
    </p:spTree>
    <p:extLst>
      <p:ext uri="{BB962C8B-B14F-4D97-AF65-F5344CB8AC3E}">
        <p14:creationId xmlns:p14="http://schemas.microsoft.com/office/powerpoint/2010/main" val="24735704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278B44D-99DC-F93F-2414-8B0A8E426F7C}"/>
              </a:ext>
            </a:extLst>
          </p:cNvPr>
          <p:cNvSpPr>
            <a:spLocks noGrp="1"/>
          </p:cNvSpPr>
          <p:nvPr>
            <p:ph type="title"/>
          </p:nvPr>
        </p:nvSpPr>
        <p:spPr>
          <a:xfrm>
            <a:off x="838200" y="161925"/>
            <a:ext cx="10515600" cy="711835"/>
          </a:xfrm>
        </p:spPr>
        <p:txBody>
          <a:bodyPr/>
          <a:lstStyle/>
          <a:p>
            <a:r>
              <a:rPr lang="fr-FR" b="1" dirty="0">
                <a:solidFill>
                  <a:srgbClr val="00B0F0"/>
                </a:solidFill>
              </a:rPr>
              <a:t>II. Conception des tableaux sous SPSS </a:t>
            </a:r>
          </a:p>
        </p:txBody>
      </p:sp>
      <p:sp>
        <p:nvSpPr>
          <p:cNvPr id="5" name="ZoneTexte 4">
            <a:extLst>
              <a:ext uri="{FF2B5EF4-FFF2-40B4-BE49-F238E27FC236}">
                <a16:creationId xmlns:a16="http://schemas.microsoft.com/office/drawing/2014/main" id="{D5DB9F91-AF86-A712-C5B2-809D5DC4EE91}"/>
              </a:ext>
            </a:extLst>
          </p:cNvPr>
          <p:cNvSpPr txBox="1"/>
          <p:nvPr/>
        </p:nvSpPr>
        <p:spPr>
          <a:xfrm>
            <a:off x="838200" y="714494"/>
            <a:ext cx="10784840" cy="461665"/>
          </a:xfrm>
          <a:prstGeom prst="rect">
            <a:avLst/>
          </a:prstGeom>
          <a:noFill/>
        </p:spPr>
        <p:txBody>
          <a:bodyPr wrap="square">
            <a:spAutoFit/>
          </a:bodyPr>
          <a:lstStyle/>
          <a:p>
            <a:r>
              <a:rPr lang="fr-FR" sz="2400" b="1" dirty="0">
                <a:solidFill>
                  <a:srgbClr val="00B0F0"/>
                </a:solidFill>
              </a:rPr>
              <a:t>3. Observation d’une variable par rapport à une autre variable</a:t>
            </a:r>
          </a:p>
        </p:txBody>
      </p:sp>
      <p:pic>
        <p:nvPicPr>
          <p:cNvPr id="12" name="Image 11">
            <a:extLst>
              <a:ext uri="{FF2B5EF4-FFF2-40B4-BE49-F238E27FC236}">
                <a16:creationId xmlns:a16="http://schemas.microsoft.com/office/drawing/2014/main" id="{95C8B094-72C2-F571-82DA-7950ACC5854E}"/>
              </a:ext>
            </a:extLst>
          </p:cNvPr>
          <p:cNvPicPr>
            <a:picLocks noChangeAspect="1"/>
          </p:cNvPicPr>
          <p:nvPr/>
        </p:nvPicPr>
        <p:blipFill>
          <a:blip r:embed="rId2"/>
          <a:stretch>
            <a:fillRect/>
          </a:stretch>
        </p:blipFill>
        <p:spPr>
          <a:xfrm>
            <a:off x="690881" y="1513840"/>
            <a:ext cx="4673599" cy="4065072"/>
          </a:xfrm>
          <a:prstGeom prst="rect">
            <a:avLst/>
          </a:prstGeom>
        </p:spPr>
      </p:pic>
      <p:sp>
        <p:nvSpPr>
          <p:cNvPr id="13" name="ZoneTexte 12">
            <a:extLst>
              <a:ext uri="{FF2B5EF4-FFF2-40B4-BE49-F238E27FC236}">
                <a16:creationId xmlns:a16="http://schemas.microsoft.com/office/drawing/2014/main" id="{722FA109-5D4A-CF69-8794-02E515B2B45C}"/>
              </a:ext>
            </a:extLst>
          </p:cNvPr>
          <p:cNvSpPr txBox="1"/>
          <p:nvPr/>
        </p:nvSpPr>
        <p:spPr>
          <a:xfrm>
            <a:off x="5628640" y="1423928"/>
            <a:ext cx="5994400" cy="3785652"/>
          </a:xfrm>
          <a:prstGeom prst="rect">
            <a:avLst/>
          </a:prstGeom>
          <a:noFill/>
        </p:spPr>
        <p:txBody>
          <a:bodyPr wrap="square" rtlCol="0">
            <a:spAutoFit/>
          </a:bodyPr>
          <a:lstStyle/>
          <a:p>
            <a:r>
              <a:rPr lang="fr-FR" sz="2400" dirty="0"/>
              <a:t>Dans l’onglet « </a:t>
            </a:r>
            <a:r>
              <a:rPr lang="fr-FR" sz="2400" b="1" dirty="0"/>
              <a:t>Statistiques</a:t>
            </a:r>
            <a:r>
              <a:rPr lang="fr-FR" sz="2400" dirty="0"/>
              <a:t> », vous cochez </a:t>
            </a:r>
            <a:r>
              <a:rPr lang="fr-FR" sz="2400" b="1" dirty="0"/>
              <a:t>Descriptives</a:t>
            </a:r>
            <a:r>
              <a:rPr lang="fr-FR" sz="2400" dirty="0"/>
              <a:t> pour avoir les indices descriptifs</a:t>
            </a:r>
          </a:p>
          <a:p>
            <a:endParaRPr lang="fr-FR" sz="2400" dirty="0"/>
          </a:p>
          <a:p>
            <a:r>
              <a:rPr lang="fr-FR" sz="2400" dirty="0"/>
              <a:t>noter pour cette commande « Explorer » que dans Plots, vous pouvez choisir en plus du </a:t>
            </a:r>
            <a:r>
              <a:rPr lang="fr-FR" sz="2400" dirty="0" err="1"/>
              <a:t>boxplot</a:t>
            </a:r>
            <a:r>
              <a:rPr lang="fr-FR" sz="2400" dirty="0"/>
              <a:t> donné par défaut l'histogramme, en cochant la case correspondante, ainsi que le test de normalité Kolmogorov-Smirnov (en cochant « Tracés de répartition gaussiens avec tests) </a:t>
            </a:r>
          </a:p>
        </p:txBody>
      </p:sp>
    </p:spTree>
    <p:extLst>
      <p:ext uri="{BB962C8B-B14F-4D97-AF65-F5344CB8AC3E}">
        <p14:creationId xmlns:p14="http://schemas.microsoft.com/office/powerpoint/2010/main" val="29035262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278B44D-99DC-F93F-2414-8B0A8E426F7C}"/>
              </a:ext>
            </a:extLst>
          </p:cNvPr>
          <p:cNvSpPr>
            <a:spLocks noGrp="1"/>
          </p:cNvSpPr>
          <p:nvPr>
            <p:ph type="title"/>
          </p:nvPr>
        </p:nvSpPr>
        <p:spPr>
          <a:xfrm>
            <a:off x="838200" y="161925"/>
            <a:ext cx="10515600" cy="711835"/>
          </a:xfrm>
        </p:spPr>
        <p:txBody>
          <a:bodyPr/>
          <a:lstStyle/>
          <a:p>
            <a:r>
              <a:rPr lang="fr-FR" b="1" dirty="0">
                <a:solidFill>
                  <a:srgbClr val="00B0F0"/>
                </a:solidFill>
              </a:rPr>
              <a:t>II. Conception des tableaux sous SPSS </a:t>
            </a:r>
          </a:p>
        </p:txBody>
      </p:sp>
      <p:sp>
        <p:nvSpPr>
          <p:cNvPr id="5" name="ZoneTexte 4">
            <a:extLst>
              <a:ext uri="{FF2B5EF4-FFF2-40B4-BE49-F238E27FC236}">
                <a16:creationId xmlns:a16="http://schemas.microsoft.com/office/drawing/2014/main" id="{D5DB9F91-AF86-A712-C5B2-809D5DC4EE91}"/>
              </a:ext>
            </a:extLst>
          </p:cNvPr>
          <p:cNvSpPr txBox="1"/>
          <p:nvPr/>
        </p:nvSpPr>
        <p:spPr>
          <a:xfrm>
            <a:off x="838200" y="714494"/>
            <a:ext cx="9900920" cy="461665"/>
          </a:xfrm>
          <a:prstGeom prst="rect">
            <a:avLst/>
          </a:prstGeom>
          <a:noFill/>
        </p:spPr>
        <p:txBody>
          <a:bodyPr wrap="square">
            <a:spAutoFit/>
          </a:bodyPr>
          <a:lstStyle/>
          <a:p>
            <a:r>
              <a:rPr lang="fr-FR" sz="2400" b="1" dirty="0">
                <a:solidFill>
                  <a:srgbClr val="00B0F0"/>
                </a:solidFill>
              </a:rPr>
              <a:t>4. Tableaux croisés ou tableau de contingences (deux variables nominales) </a:t>
            </a:r>
          </a:p>
        </p:txBody>
      </p:sp>
      <p:sp>
        <p:nvSpPr>
          <p:cNvPr id="4" name="ZoneTexte 3">
            <a:extLst>
              <a:ext uri="{FF2B5EF4-FFF2-40B4-BE49-F238E27FC236}">
                <a16:creationId xmlns:a16="http://schemas.microsoft.com/office/drawing/2014/main" id="{7C5A6CDD-AAA1-DAC7-C4B9-8B6354ADBEC0}"/>
              </a:ext>
            </a:extLst>
          </p:cNvPr>
          <p:cNvSpPr txBox="1"/>
          <p:nvPr/>
        </p:nvSpPr>
        <p:spPr>
          <a:xfrm>
            <a:off x="764540" y="1214835"/>
            <a:ext cx="10391140" cy="1938992"/>
          </a:xfrm>
          <a:prstGeom prst="rect">
            <a:avLst/>
          </a:prstGeom>
          <a:noFill/>
        </p:spPr>
        <p:txBody>
          <a:bodyPr wrap="square" rtlCol="0">
            <a:spAutoFit/>
          </a:bodyPr>
          <a:lstStyle/>
          <a:p>
            <a:pPr algn="just"/>
            <a:r>
              <a:rPr lang="fr-FR" sz="2400" dirty="0"/>
              <a:t>On cherche le plus souvent à Calculer la fréquence (nombres et/ou pourcentage) des participants qui sont compris dans les modalités d'une variable nominale, croisée avec les participantes qui sont compris dans les modalités d'une seconde variable nominale</a:t>
            </a:r>
          </a:p>
          <a:p>
            <a:pPr algn="just"/>
            <a:r>
              <a:rPr lang="fr-FR" sz="2400" dirty="0"/>
              <a:t>Le chemin est </a:t>
            </a:r>
            <a:r>
              <a:rPr lang="fr-FR" sz="2400" b="1" dirty="0"/>
              <a:t>Analyse → Statistiques descriptives →Tableaux croisés </a:t>
            </a:r>
            <a:r>
              <a:rPr lang="fr-FR" sz="2400" dirty="0"/>
              <a:t>:</a:t>
            </a:r>
          </a:p>
        </p:txBody>
      </p:sp>
      <p:pic>
        <p:nvPicPr>
          <p:cNvPr id="7" name="Image 6">
            <a:extLst>
              <a:ext uri="{FF2B5EF4-FFF2-40B4-BE49-F238E27FC236}">
                <a16:creationId xmlns:a16="http://schemas.microsoft.com/office/drawing/2014/main" id="{6B69D234-593E-D1C1-7AC3-97D5C51862D1}"/>
              </a:ext>
            </a:extLst>
          </p:cNvPr>
          <p:cNvPicPr>
            <a:picLocks noChangeAspect="1"/>
          </p:cNvPicPr>
          <p:nvPr/>
        </p:nvPicPr>
        <p:blipFill>
          <a:blip r:embed="rId2"/>
          <a:stretch>
            <a:fillRect/>
          </a:stretch>
        </p:blipFill>
        <p:spPr>
          <a:xfrm>
            <a:off x="838200" y="3204231"/>
            <a:ext cx="5340624" cy="3239849"/>
          </a:xfrm>
          <a:prstGeom prst="rect">
            <a:avLst/>
          </a:prstGeom>
        </p:spPr>
      </p:pic>
      <p:sp>
        <p:nvSpPr>
          <p:cNvPr id="8" name="ZoneTexte 7">
            <a:extLst>
              <a:ext uri="{FF2B5EF4-FFF2-40B4-BE49-F238E27FC236}">
                <a16:creationId xmlns:a16="http://schemas.microsoft.com/office/drawing/2014/main" id="{823061FF-9301-29E8-8C0C-A0256F44F467}"/>
              </a:ext>
            </a:extLst>
          </p:cNvPr>
          <p:cNvSpPr txBox="1"/>
          <p:nvPr/>
        </p:nvSpPr>
        <p:spPr>
          <a:xfrm>
            <a:off x="6390640" y="3528041"/>
            <a:ext cx="5090160" cy="1938992"/>
          </a:xfrm>
          <a:prstGeom prst="rect">
            <a:avLst/>
          </a:prstGeom>
          <a:noFill/>
        </p:spPr>
        <p:txBody>
          <a:bodyPr wrap="square" rtlCol="0">
            <a:spAutoFit/>
          </a:bodyPr>
          <a:lstStyle/>
          <a:p>
            <a:pPr algn="just"/>
            <a:r>
              <a:rPr lang="fr-FR" sz="2400" dirty="0"/>
              <a:t>Entrez une première variable dans la case Colonne(s): et une deuxième variable sous Ligne(s): toujours en les sélectionnant et en cliquant sur la flèche qui sépare les deux cases. </a:t>
            </a:r>
          </a:p>
        </p:txBody>
      </p:sp>
    </p:spTree>
    <p:extLst>
      <p:ext uri="{BB962C8B-B14F-4D97-AF65-F5344CB8AC3E}">
        <p14:creationId xmlns:p14="http://schemas.microsoft.com/office/powerpoint/2010/main" val="38689800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278B44D-99DC-F93F-2414-8B0A8E426F7C}"/>
              </a:ext>
            </a:extLst>
          </p:cNvPr>
          <p:cNvSpPr>
            <a:spLocks noGrp="1"/>
          </p:cNvSpPr>
          <p:nvPr>
            <p:ph type="title"/>
          </p:nvPr>
        </p:nvSpPr>
        <p:spPr>
          <a:xfrm>
            <a:off x="838200" y="161925"/>
            <a:ext cx="10515600" cy="711835"/>
          </a:xfrm>
        </p:spPr>
        <p:txBody>
          <a:bodyPr/>
          <a:lstStyle/>
          <a:p>
            <a:r>
              <a:rPr lang="fr-FR" b="1" dirty="0">
                <a:solidFill>
                  <a:srgbClr val="00B0F0"/>
                </a:solidFill>
              </a:rPr>
              <a:t>II. Conception des tableaux sous SPSS </a:t>
            </a:r>
          </a:p>
        </p:txBody>
      </p:sp>
      <p:sp>
        <p:nvSpPr>
          <p:cNvPr id="5" name="ZoneTexte 4">
            <a:extLst>
              <a:ext uri="{FF2B5EF4-FFF2-40B4-BE49-F238E27FC236}">
                <a16:creationId xmlns:a16="http://schemas.microsoft.com/office/drawing/2014/main" id="{D5DB9F91-AF86-A712-C5B2-809D5DC4EE91}"/>
              </a:ext>
            </a:extLst>
          </p:cNvPr>
          <p:cNvSpPr txBox="1"/>
          <p:nvPr/>
        </p:nvSpPr>
        <p:spPr>
          <a:xfrm>
            <a:off x="838200" y="714494"/>
            <a:ext cx="9900920" cy="461665"/>
          </a:xfrm>
          <a:prstGeom prst="rect">
            <a:avLst/>
          </a:prstGeom>
          <a:noFill/>
        </p:spPr>
        <p:txBody>
          <a:bodyPr wrap="square">
            <a:spAutoFit/>
          </a:bodyPr>
          <a:lstStyle/>
          <a:p>
            <a:r>
              <a:rPr lang="fr-FR" sz="2400" b="1" dirty="0">
                <a:solidFill>
                  <a:srgbClr val="00B0F0"/>
                </a:solidFill>
              </a:rPr>
              <a:t>4. Tableaux croisés ou tableau de contingences (deux variables nominales) </a:t>
            </a:r>
          </a:p>
        </p:txBody>
      </p:sp>
      <p:sp>
        <p:nvSpPr>
          <p:cNvPr id="6" name="ZoneTexte 5">
            <a:extLst>
              <a:ext uri="{FF2B5EF4-FFF2-40B4-BE49-F238E27FC236}">
                <a16:creationId xmlns:a16="http://schemas.microsoft.com/office/drawing/2014/main" id="{C58B374C-7871-D243-96C7-DEBEF6985B84}"/>
              </a:ext>
            </a:extLst>
          </p:cNvPr>
          <p:cNvSpPr txBox="1"/>
          <p:nvPr/>
        </p:nvSpPr>
        <p:spPr>
          <a:xfrm>
            <a:off x="680720" y="1296990"/>
            <a:ext cx="10673080" cy="830997"/>
          </a:xfrm>
          <a:prstGeom prst="rect">
            <a:avLst/>
          </a:prstGeom>
          <a:noFill/>
        </p:spPr>
        <p:txBody>
          <a:bodyPr wrap="square">
            <a:spAutoFit/>
          </a:bodyPr>
          <a:lstStyle/>
          <a:p>
            <a:r>
              <a:rPr lang="fr-FR" sz="2400" dirty="0"/>
              <a:t>Ensuite, cliquez sur l’onglet Cellules… pour demander les pourcentages (en ligne et/ou en colonne). </a:t>
            </a:r>
          </a:p>
        </p:txBody>
      </p:sp>
      <p:pic>
        <p:nvPicPr>
          <p:cNvPr id="10" name="Image 9">
            <a:extLst>
              <a:ext uri="{FF2B5EF4-FFF2-40B4-BE49-F238E27FC236}">
                <a16:creationId xmlns:a16="http://schemas.microsoft.com/office/drawing/2014/main" id="{5D2A3B16-04AD-90DE-8CC4-995088054315}"/>
              </a:ext>
            </a:extLst>
          </p:cNvPr>
          <p:cNvPicPr>
            <a:picLocks noChangeAspect="1"/>
          </p:cNvPicPr>
          <p:nvPr/>
        </p:nvPicPr>
        <p:blipFill>
          <a:blip r:embed="rId2"/>
          <a:stretch>
            <a:fillRect/>
          </a:stretch>
        </p:blipFill>
        <p:spPr>
          <a:xfrm>
            <a:off x="838201" y="2248818"/>
            <a:ext cx="3896359" cy="3542382"/>
          </a:xfrm>
          <a:prstGeom prst="rect">
            <a:avLst/>
          </a:prstGeom>
        </p:spPr>
      </p:pic>
      <p:sp>
        <p:nvSpPr>
          <p:cNvPr id="11" name="ZoneTexte 10">
            <a:extLst>
              <a:ext uri="{FF2B5EF4-FFF2-40B4-BE49-F238E27FC236}">
                <a16:creationId xmlns:a16="http://schemas.microsoft.com/office/drawing/2014/main" id="{E13F274B-38E9-EE8E-6741-08D119EBEEAF}"/>
              </a:ext>
            </a:extLst>
          </p:cNvPr>
          <p:cNvSpPr txBox="1"/>
          <p:nvPr/>
        </p:nvSpPr>
        <p:spPr>
          <a:xfrm>
            <a:off x="4978400" y="2635987"/>
            <a:ext cx="6563361" cy="3046988"/>
          </a:xfrm>
          <a:prstGeom prst="rect">
            <a:avLst/>
          </a:prstGeom>
          <a:noFill/>
        </p:spPr>
        <p:txBody>
          <a:bodyPr wrap="square" rtlCol="0">
            <a:spAutoFit/>
          </a:bodyPr>
          <a:lstStyle/>
          <a:p>
            <a:r>
              <a:rPr lang="fr-FR" sz="2400" dirty="0"/>
              <a:t>Vous cochez ligne ou colonne ou total si vous voulez afficher des totaux.</a:t>
            </a:r>
          </a:p>
          <a:p>
            <a:endParaRPr lang="fr-FR" sz="2400" dirty="0"/>
          </a:p>
          <a:p>
            <a:r>
              <a:rPr lang="fr-FR" sz="2400" dirty="0"/>
              <a:t>Les onglets se comportent de la même manière que ce qui est décrit précédemment saut les onglets « </a:t>
            </a:r>
            <a:r>
              <a:rPr lang="fr-FR" sz="2400" b="1" dirty="0"/>
              <a:t>Exact</a:t>
            </a:r>
            <a:r>
              <a:rPr lang="fr-FR" sz="2400" dirty="0"/>
              <a:t> » et « </a:t>
            </a:r>
            <a:r>
              <a:rPr lang="fr-FR" sz="2400" b="1" dirty="0"/>
              <a:t>Statistiques</a:t>
            </a:r>
            <a:r>
              <a:rPr lang="fr-FR" sz="2400" dirty="0"/>
              <a:t> » permettent en plus de faire des tests statistiques plus poussés qu’on verra dans la suite.</a:t>
            </a:r>
          </a:p>
        </p:txBody>
      </p:sp>
    </p:spTree>
    <p:extLst>
      <p:ext uri="{BB962C8B-B14F-4D97-AF65-F5344CB8AC3E}">
        <p14:creationId xmlns:p14="http://schemas.microsoft.com/office/powerpoint/2010/main" val="24199751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278B44D-99DC-F93F-2414-8B0A8E426F7C}"/>
              </a:ext>
            </a:extLst>
          </p:cNvPr>
          <p:cNvSpPr>
            <a:spLocks noGrp="1"/>
          </p:cNvSpPr>
          <p:nvPr>
            <p:ph type="title"/>
          </p:nvPr>
        </p:nvSpPr>
        <p:spPr>
          <a:xfrm>
            <a:off x="838200" y="161925"/>
            <a:ext cx="10515600" cy="711835"/>
          </a:xfrm>
        </p:spPr>
        <p:txBody>
          <a:bodyPr/>
          <a:lstStyle/>
          <a:p>
            <a:r>
              <a:rPr lang="fr-FR" b="1" dirty="0">
                <a:solidFill>
                  <a:srgbClr val="00B0F0"/>
                </a:solidFill>
              </a:rPr>
              <a:t>II. Conception des tableaux sous SPSS </a:t>
            </a:r>
          </a:p>
        </p:txBody>
      </p:sp>
      <p:sp>
        <p:nvSpPr>
          <p:cNvPr id="5" name="ZoneTexte 4">
            <a:extLst>
              <a:ext uri="{FF2B5EF4-FFF2-40B4-BE49-F238E27FC236}">
                <a16:creationId xmlns:a16="http://schemas.microsoft.com/office/drawing/2014/main" id="{D5DB9F91-AF86-A712-C5B2-809D5DC4EE91}"/>
              </a:ext>
            </a:extLst>
          </p:cNvPr>
          <p:cNvSpPr txBox="1"/>
          <p:nvPr/>
        </p:nvSpPr>
        <p:spPr>
          <a:xfrm>
            <a:off x="838200" y="714494"/>
            <a:ext cx="9900920" cy="461665"/>
          </a:xfrm>
          <a:prstGeom prst="rect">
            <a:avLst/>
          </a:prstGeom>
          <a:noFill/>
        </p:spPr>
        <p:txBody>
          <a:bodyPr wrap="square">
            <a:spAutoFit/>
          </a:bodyPr>
          <a:lstStyle/>
          <a:p>
            <a:r>
              <a:rPr lang="fr-FR" sz="2400" b="1" dirty="0">
                <a:solidFill>
                  <a:srgbClr val="00B0F0"/>
                </a:solidFill>
              </a:rPr>
              <a:t>4. Tableaux croisés ou tableau de contingences (deux variables nominales) </a:t>
            </a:r>
          </a:p>
        </p:txBody>
      </p:sp>
      <p:pic>
        <p:nvPicPr>
          <p:cNvPr id="4" name="Image 3">
            <a:extLst>
              <a:ext uri="{FF2B5EF4-FFF2-40B4-BE49-F238E27FC236}">
                <a16:creationId xmlns:a16="http://schemas.microsoft.com/office/drawing/2014/main" id="{37600127-A7FA-4878-DD71-7D5CBDC2EC83}"/>
              </a:ext>
            </a:extLst>
          </p:cNvPr>
          <p:cNvPicPr>
            <a:picLocks noChangeAspect="1"/>
          </p:cNvPicPr>
          <p:nvPr/>
        </p:nvPicPr>
        <p:blipFill>
          <a:blip r:embed="rId2"/>
          <a:stretch>
            <a:fillRect/>
          </a:stretch>
        </p:blipFill>
        <p:spPr>
          <a:xfrm>
            <a:off x="750427" y="2508166"/>
            <a:ext cx="5550185" cy="3264068"/>
          </a:xfrm>
          <a:prstGeom prst="rect">
            <a:avLst/>
          </a:prstGeom>
        </p:spPr>
      </p:pic>
      <p:sp>
        <p:nvSpPr>
          <p:cNvPr id="8" name="ZoneTexte 7">
            <a:extLst>
              <a:ext uri="{FF2B5EF4-FFF2-40B4-BE49-F238E27FC236}">
                <a16:creationId xmlns:a16="http://schemas.microsoft.com/office/drawing/2014/main" id="{23EE1513-5D8C-0F5D-B860-EDC9C48F04E7}"/>
              </a:ext>
            </a:extLst>
          </p:cNvPr>
          <p:cNvSpPr txBox="1"/>
          <p:nvPr/>
        </p:nvSpPr>
        <p:spPr>
          <a:xfrm>
            <a:off x="750426" y="1520121"/>
            <a:ext cx="10638934" cy="830997"/>
          </a:xfrm>
          <a:prstGeom prst="rect">
            <a:avLst/>
          </a:prstGeom>
          <a:noFill/>
        </p:spPr>
        <p:txBody>
          <a:bodyPr wrap="square">
            <a:spAutoFit/>
          </a:bodyPr>
          <a:lstStyle/>
          <a:p>
            <a:pPr algn="just"/>
            <a:r>
              <a:rPr lang="fr-FR" sz="2400" dirty="0"/>
              <a:t>On pouvait choisir d’inclure une troisième variable, dans le croisement. Il suffit de le glisser dans le champ « Couche 1 de 1 » et comme :</a:t>
            </a:r>
          </a:p>
        </p:txBody>
      </p:sp>
      <p:sp>
        <p:nvSpPr>
          <p:cNvPr id="12" name="ZoneTexte 11">
            <a:extLst>
              <a:ext uri="{FF2B5EF4-FFF2-40B4-BE49-F238E27FC236}">
                <a16:creationId xmlns:a16="http://schemas.microsoft.com/office/drawing/2014/main" id="{880DA7F8-187B-E617-3E27-E3320F729EBF}"/>
              </a:ext>
            </a:extLst>
          </p:cNvPr>
          <p:cNvSpPr txBox="1"/>
          <p:nvPr/>
        </p:nvSpPr>
        <p:spPr>
          <a:xfrm>
            <a:off x="6644640" y="3105834"/>
            <a:ext cx="4551680" cy="1200329"/>
          </a:xfrm>
          <a:prstGeom prst="rect">
            <a:avLst/>
          </a:prstGeom>
          <a:noFill/>
        </p:spPr>
        <p:txBody>
          <a:bodyPr wrap="square">
            <a:spAutoFit/>
          </a:bodyPr>
          <a:lstStyle/>
          <a:p>
            <a:pPr algn="just"/>
            <a:r>
              <a:rPr lang="fr-FR" sz="2400" dirty="0"/>
              <a:t>Il faut noter que cette commande ne permet pas de croiser plus de trois variables</a:t>
            </a:r>
          </a:p>
        </p:txBody>
      </p:sp>
    </p:spTree>
    <p:extLst>
      <p:ext uri="{BB962C8B-B14F-4D97-AF65-F5344CB8AC3E}">
        <p14:creationId xmlns:p14="http://schemas.microsoft.com/office/powerpoint/2010/main" val="20250229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278B44D-99DC-F93F-2414-8B0A8E426F7C}"/>
              </a:ext>
            </a:extLst>
          </p:cNvPr>
          <p:cNvSpPr>
            <a:spLocks noGrp="1"/>
          </p:cNvSpPr>
          <p:nvPr>
            <p:ph type="title"/>
          </p:nvPr>
        </p:nvSpPr>
        <p:spPr>
          <a:xfrm>
            <a:off x="838200" y="161925"/>
            <a:ext cx="10515600" cy="711835"/>
          </a:xfrm>
        </p:spPr>
        <p:txBody>
          <a:bodyPr/>
          <a:lstStyle/>
          <a:p>
            <a:r>
              <a:rPr lang="fr-FR" b="1" dirty="0">
                <a:solidFill>
                  <a:srgbClr val="00B0F0"/>
                </a:solidFill>
              </a:rPr>
              <a:t>II. Conception des tableaux sous SPSS </a:t>
            </a:r>
          </a:p>
        </p:txBody>
      </p:sp>
      <p:sp>
        <p:nvSpPr>
          <p:cNvPr id="5" name="ZoneTexte 4">
            <a:extLst>
              <a:ext uri="{FF2B5EF4-FFF2-40B4-BE49-F238E27FC236}">
                <a16:creationId xmlns:a16="http://schemas.microsoft.com/office/drawing/2014/main" id="{D5DB9F91-AF86-A712-C5B2-809D5DC4EE91}"/>
              </a:ext>
            </a:extLst>
          </p:cNvPr>
          <p:cNvSpPr txBox="1"/>
          <p:nvPr/>
        </p:nvSpPr>
        <p:spPr>
          <a:xfrm>
            <a:off x="838200" y="765294"/>
            <a:ext cx="9900920" cy="461665"/>
          </a:xfrm>
          <a:prstGeom prst="rect">
            <a:avLst/>
          </a:prstGeom>
          <a:noFill/>
        </p:spPr>
        <p:txBody>
          <a:bodyPr wrap="square">
            <a:spAutoFit/>
          </a:bodyPr>
          <a:lstStyle/>
          <a:p>
            <a:r>
              <a:rPr lang="fr-FR" sz="2400" b="1" dirty="0">
                <a:solidFill>
                  <a:srgbClr val="00B0F0"/>
                </a:solidFill>
                <a:latin typeface="+mj-lt"/>
              </a:rPr>
              <a:t>5. Construction des tableaux personnalisés  </a:t>
            </a:r>
          </a:p>
        </p:txBody>
      </p:sp>
      <p:sp>
        <p:nvSpPr>
          <p:cNvPr id="6" name="ZoneTexte 5">
            <a:extLst>
              <a:ext uri="{FF2B5EF4-FFF2-40B4-BE49-F238E27FC236}">
                <a16:creationId xmlns:a16="http://schemas.microsoft.com/office/drawing/2014/main" id="{047933BC-7EC0-7FC1-B485-066B8C3D299A}"/>
              </a:ext>
            </a:extLst>
          </p:cNvPr>
          <p:cNvSpPr txBox="1"/>
          <p:nvPr/>
        </p:nvSpPr>
        <p:spPr>
          <a:xfrm>
            <a:off x="538480" y="1124495"/>
            <a:ext cx="11074400" cy="1938992"/>
          </a:xfrm>
          <a:prstGeom prst="rect">
            <a:avLst/>
          </a:prstGeom>
          <a:noFill/>
        </p:spPr>
        <p:txBody>
          <a:bodyPr wrap="square">
            <a:spAutoFit/>
          </a:bodyPr>
          <a:lstStyle/>
          <a:p>
            <a:pPr algn="just"/>
            <a:r>
              <a:rPr lang="fr-FR" sz="2400" dirty="0"/>
              <a:t>Les tableaux personnalisés permettent de construire des tableaux complexes en croisant des variables. Ils peuvent plus de trois variables. Une utilisation efficace de cette commande nécessite que vous définissiez au préalable les libellés des valeurs de toutes les variables nominales ordinales. Le chemin pour le construire : </a:t>
            </a:r>
            <a:r>
              <a:rPr lang="fr-FR" sz="2400" b="1" dirty="0"/>
              <a:t>Analyse → Tableaux → Tableau personnalisés</a:t>
            </a:r>
            <a:r>
              <a:rPr lang="fr-FR" sz="2400" dirty="0"/>
              <a:t>, on a :</a:t>
            </a:r>
          </a:p>
        </p:txBody>
      </p:sp>
      <p:pic>
        <p:nvPicPr>
          <p:cNvPr id="9" name="Image 8">
            <a:extLst>
              <a:ext uri="{FF2B5EF4-FFF2-40B4-BE49-F238E27FC236}">
                <a16:creationId xmlns:a16="http://schemas.microsoft.com/office/drawing/2014/main" id="{356C3794-1D33-A7DE-3F64-6F119EF35484}"/>
              </a:ext>
            </a:extLst>
          </p:cNvPr>
          <p:cNvPicPr>
            <a:picLocks noChangeAspect="1"/>
          </p:cNvPicPr>
          <p:nvPr/>
        </p:nvPicPr>
        <p:blipFill>
          <a:blip r:embed="rId2"/>
          <a:stretch>
            <a:fillRect/>
          </a:stretch>
        </p:blipFill>
        <p:spPr>
          <a:xfrm>
            <a:off x="987813" y="3063487"/>
            <a:ext cx="4823707" cy="3632588"/>
          </a:xfrm>
          <a:prstGeom prst="rect">
            <a:avLst/>
          </a:prstGeom>
        </p:spPr>
      </p:pic>
      <p:sp>
        <p:nvSpPr>
          <p:cNvPr id="11" name="ZoneTexte 10">
            <a:extLst>
              <a:ext uri="{FF2B5EF4-FFF2-40B4-BE49-F238E27FC236}">
                <a16:creationId xmlns:a16="http://schemas.microsoft.com/office/drawing/2014/main" id="{06D3E3B8-BC48-65F5-9DFB-24D0446B61EE}"/>
              </a:ext>
            </a:extLst>
          </p:cNvPr>
          <p:cNvSpPr txBox="1"/>
          <p:nvPr/>
        </p:nvSpPr>
        <p:spPr>
          <a:xfrm>
            <a:off x="6095999" y="3667422"/>
            <a:ext cx="5108187" cy="2677656"/>
          </a:xfrm>
          <a:prstGeom prst="rect">
            <a:avLst/>
          </a:prstGeom>
          <a:noFill/>
        </p:spPr>
        <p:txBody>
          <a:bodyPr wrap="square">
            <a:spAutoFit/>
          </a:bodyPr>
          <a:lstStyle/>
          <a:p>
            <a:pPr algn="just"/>
            <a:r>
              <a:rPr lang="fr-FR" sz="2400" dirty="0"/>
              <a:t>Pour construire le tableau, il suffit de glisser les variables du champs « Variables » vers l’espace, vous les positionnez sur les barres horizontales (Colonnes) ou verticales (Lignes) en fonction de comment vous voulez les organiser</a:t>
            </a:r>
          </a:p>
        </p:txBody>
      </p:sp>
    </p:spTree>
    <p:extLst>
      <p:ext uri="{BB962C8B-B14F-4D97-AF65-F5344CB8AC3E}">
        <p14:creationId xmlns:p14="http://schemas.microsoft.com/office/powerpoint/2010/main" val="23986068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278B44D-99DC-F93F-2414-8B0A8E426F7C}"/>
              </a:ext>
            </a:extLst>
          </p:cNvPr>
          <p:cNvSpPr>
            <a:spLocks noGrp="1"/>
          </p:cNvSpPr>
          <p:nvPr>
            <p:ph type="title"/>
          </p:nvPr>
        </p:nvSpPr>
        <p:spPr>
          <a:xfrm>
            <a:off x="838200" y="161925"/>
            <a:ext cx="10515600" cy="711835"/>
          </a:xfrm>
        </p:spPr>
        <p:txBody>
          <a:bodyPr/>
          <a:lstStyle/>
          <a:p>
            <a:r>
              <a:rPr lang="fr-FR" b="1" dirty="0">
                <a:solidFill>
                  <a:srgbClr val="00B0F0"/>
                </a:solidFill>
              </a:rPr>
              <a:t>II. Conception des tableaux sous SPSS </a:t>
            </a:r>
          </a:p>
        </p:txBody>
      </p:sp>
      <p:sp>
        <p:nvSpPr>
          <p:cNvPr id="5" name="ZoneTexte 4">
            <a:extLst>
              <a:ext uri="{FF2B5EF4-FFF2-40B4-BE49-F238E27FC236}">
                <a16:creationId xmlns:a16="http://schemas.microsoft.com/office/drawing/2014/main" id="{D5DB9F91-AF86-A712-C5B2-809D5DC4EE91}"/>
              </a:ext>
            </a:extLst>
          </p:cNvPr>
          <p:cNvSpPr txBox="1"/>
          <p:nvPr/>
        </p:nvSpPr>
        <p:spPr>
          <a:xfrm>
            <a:off x="838200" y="714494"/>
            <a:ext cx="9900920" cy="461665"/>
          </a:xfrm>
          <a:prstGeom prst="rect">
            <a:avLst/>
          </a:prstGeom>
          <a:noFill/>
        </p:spPr>
        <p:txBody>
          <a:bodyPr wrap="square">
            <a:spAutoFit/>
          </a:bodyPr>
          <a:lstStyle/>
          <a:p>
            <a:r>
              <a:rPr lang="fr-FR" sz="2400" b="1" dirty="0">
                <a:solidFill>
                  <a:srgbClr val="00B0F0"/>
                </a:solidFill>
                <a:latin typeface="+mj-lt"/>
              </a:rPr>
              <a:t>5. Construction des tableaux personnalisés  </a:t>
            </a:r>
          </a:p>
        </p:txBody>
      </p:sp>
      <p:sp>
        <p:nvSpPr>
          <p:cNvPr id="4" name="ZoneTexte 3">
            <a:extLst>
              <a:ext uri="{FF2B5EF4-FFF2-40B4-BE49-F238E27FC236}">
                <a16:creationId xmlns:a16="http://schemas.microsoft.com/office/drawing/2014/main" id="{AB4CC43B-E6A3-7E9C-5F8D-DE35BFD8DA16}"/>
              </a:ext>
            </a:extLst>
          </p:cNvPr>
          <p:cNvSpPr txBox="1"/>
          <p:nvPr/>
        </p:nvSpPr>
        <p:spPr>
          <a:xfrm>
            <a:off x="642620" y="1074559"/>
            <a:ext cx="11021060" cy="1938992"/>
          </a:xfrm>
          <a:prstGeom prst="rect">
            <a:avLst/>
          </a:prstGeom>
          <a:noFill/>
        </p:spPr>
        <p:txBody>
          <a:bodyPr wrap="square">
            <a:spAutoFit/>
          </a:bodyPr>
          <a:lstStyle/>
          <a:p>
            <a:pPr algn="just"/>
            <a:r>
              <a:rPr lang="fr-FR" sz="2400" dirty="0">
                <a:latin typeface="+mj-lt"/>
              </a:rPr>
              <a:t>Pour afficher les pourcentages et/ou d’autres catégories de fréquences, il faut ouvrir l’onglet « 𝑵% 𝑺𝒕𝒂𝒕𝒊𝒔𝒕𝒊𝒒𝒖𝒆𝒔 𝒅𝒆𝒔𝒄𝒓𝒊𝒑𝒕𝒊𝒗𝒆𝒔 ». On va essayer d’ajouter à notre tableau un pourcentage ligne. Il suffit de cliquer sur « 𝑵% 𝑺𝒕𝒂𝒕𝒊𝒔𝒕𝒊𝒒𝒖𝒆𝒔 𝒅𝒆𝒔𝒄𝒓𝒊𝒑𝒕𝒊𝒗𝒆𝒔 » et déplier « Pourcentages Lignes », en cliquant sur le petit plus derrière. On choisit juste la « NB. Ligne (%) », et on le met dans le champ affiché, On a :</a:t>
            </a:r>
          </a:p>
        </p:txBody>
      </p:sp>
      <p:pic>
        <p:nvPicPr>
          <p:cNvPr id="7" name="Image 6">
            <a:extLst>
              <a:ext uri="{FF2B5EF4-FFF2-40B4-BE49-F238E27FC236}">
                <a16:creationId xmlns:a16="http://schemas.microsoft.com/office/drawing/2014/main" id="{67D3805C-DAF5-A3F4-B1FC-92C70C0B2131}"/>
              </a:ext>
            </a:extLst>
          </p:cNvPr>
          <p:cNvPicPr>
            <a:picLocks noChangeAspect="1"/>
          </p:cNvPicPr>
          <p:nvPr/>
        </p:nvPicPr>
        <p:blipFill>
          <a:blip r:embed="rId2"/>
          <a:stretch>
            <a:fillRect/>
          </a:stretch>
        </p:blipFill>
        <p:spPr>
          <a:xfrm>
            <a:off x="927599" y="2997200"/>
            <a:ext cx="5277121" cy="3759835"/>
          </a:xfrm>
          <a:prstGeom prst="rect">
            <a:avLst/>
          </a:prstGeom>
        </p:spPr>
      </p:pic>
      <p:sp>
        <p:nvSpPr>
          <p:cNvPr id="9" name="ZoneTexte 8">
            <a:extLst>
              <a:ext uri="{FF2B5EF4-FFF2-40B4-BE49-F238E27FC236}">
                <a16:creationId xmlns:a16="http://schemas.microsoft.com/office/drawing/2014/main" id="{D3E90D83-47EF-1F96-2497-82A21DD26625}"/>
              </a:ext>
            </a:extLst>
          </p:cNvPr>
          <p:cNvSpPr txBox="1"/>
          <p:nvPr/>
        </p:nvSpPr>
        <p:spPr>
          <a:xfrm>
            <a:off x="6404359" y="3297545"/>
            <a:ext cx="5059681" cy="3046988"/>
          </a:xfrm>
          <a:prstGeom prst="rect">
            <a:avLst/>
          </a:prstGeom>
          <a:noFill/>
        </p:spPr>
        <p:txBody>
          <a:bodyPr wrap="square">
            <a:spAutoFit/>
          </a:bodyPr>
          <a:lstStyle/>
          <a:p>
            <a:pPr algn="just"/>
            <a:r>
              <a:rPr lang="fr-FR" sz="2400" dirty="0">
                <a:latin typeface="+mj-lt"/>
              </a:rPr>
              <a:t>Il existe bien d’autres catégories de pourcentages Lignes que vous pouvez choisir si vous en avez besoins. Ensuite, vous pouvez modifier le format d’affichage et le nombre de caractère après la virgule « Décimales » comme ça vous convient. Enfin vous cliquez sur « Appliquer à tout » et « Fermer ».</a:t>
            </a:r>
          </a:p>
        </p:txBody>
      </p:sp>
    </p:spTree>
    <p:extLst>
      <p:ext uri="{BB962C8B-B14F-4D97-AF65-F5344CB8AC3E}">
        <p14:creationId xmlns:p14="http://schemas.microsoft.com/office/powerpoint/2010/main" val="22520667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278B44D-99DC-F93F-2414-8B0A8E426F7C}"/>
              </a:ext>
            </a:extLst>
          </p:cNvPr>
          <p:cNvSpPr>
            <a:spLocks noGrp="1"/>
          </p:cNvSpPr>
          <p:nvPr>
            <p:ph type="title"/>
          </p:nvPr>
        </p:nvSpPr>
        <p:spPr>
          <a:xfrm>
            <a:off x="838200" y="161925"/>
            <a:ext cx="10515600" cy="711835"/>
          </a:xfrm>
        </p:spPr>
        <p:txBody>
          <a:bodyPr/>
          <a:lstStyle/>
          <a:p>
            <a:r>
              <a:rPr lang="fr-FR" b="1" dirty="0">
                <a:solidFill>
                  <a:srgbClr val="00B0F0"/>
                </a:solidFill>
              </a:rPr>
              <a:t>II. Conception des tableaux sous SPSS </a:t>
            </a:r>
          </a:p>
        </p:txBody>
      </p:sp>
      <p:sp>
        <p:nvSpPr>
          <p:cNvPr id="5" name="ZoneTexte 4">
            <a:extLst>
              <a:ext uri="{FF2B5EF4-FFF2-40B4-BE49-F238E27FC236}">
                <a16:creationId xmlns:a16="http://schemas.microsoft.com/office/drawing/2014/main" id="{D5DB9F91-AF86-A712-C5B2-809D5DC4EE91}"/>
              </a:ext>
            </a:extLst>
          </p:cNvPr>
          <p:cNvSpPr txBox="1"/>
          <p:nvPr/>
        </p:nvSpPr>
        <p:spPr>
          <a:xfrm>
            <a:off x="838200" y="714494"/>
            <a:ext cx="9900920" cy="461665"/>
          </a:xfrm>
          <a:prstGeom prst="rect">
            <a:avLst/>
          </a:prstGeom>
          <a:noFill/>
        </p:spPr>
        <p:txBody>
          <a:bodyPr wrap="square">
            <a:spAutoFit/>
          </a:bodyPr>
          <a:lstStyle/>
          <a:p>
            <a:r>
              <a:rPr lang="fr-FR" sz="2400" b="1" dirty="0">
                <a:solidFill>
                  <a:srgbClr val="00B0F0"/>
                </a:solidFill>
                <a:latin typeface="+mj-lt"/>
              </a:rPr>
              <a:t>5. Construction des tableaux personnalisés  </a:t>
            </a:r>
          </a:p>
        </p:txBody>
      </p:sp>
      <p:sp>
        <p:nvSpPr>
          <p:cNvPr id="4" name="ZoneTexte 3">
            <a:extLst>
              <a:ext uri="{FF2B5EF4-FFF2-40B4-BE49-F238E27FC236}">
                <a16:creationId xmlns:a16="http://schemas.microsoft.com/office/drawing/2014/main" id="{5A45DFF7-250C-AA67-FFC1-EA537CEDEDE3}"/>
              </a:ext>
            </a:extLst>
          </p:cNvPr>
          <p:cNvSpPr txBox="1"/>
          <p:nvPr/>
        </p:nvSpPr>
        <p:spPr>
          <a:xfrm>
            <a:off x="838200" y="1023759"/>
            <a:ext cx="10784840" cy="1938992"/>
          </a:xfrm>
          <a:prstGeom prst="rect">
            <a:avLst/>
          </a:prstGeom>
          <a:noFill/>
        </p:spPr>
        <p:txBody>
          <a:bodyPr wrap="square">
            <a:spAutoFit/>
          </a:bodyPr>
          <a:lstStyle/>
          <a:p>
            <a:pPr algn="just"/>
            <a:r>
              <a:rPr lang="fr-FR" sz="2400" dirty="0"/>
              <a:t>Dans l’onglet « </a:t>
            </a:r>
            <a:r>
              <a:rPr lang="fr-FR" sz="2400" b="1" dirty="0"/>
              <a:t>Catégories et totaux </a:t>
            </a:r>
            <a:r>
              <a:rPr lang="fr-FR" sz="2400" dirty="0"/>
              <a:t>», vous pouvez également choisir d’exclure certaines modalités dans l’affichage du tableau ou de faire afficher les totaux. Pour afficher le total, il faut cocher « </a:t>
            </a:r>
            <a:r>
              <a:rPr lang="fr-FR" sz="2400" b="1" dirty="0"/>
              <a:t>Total</a:t>
            </a:r>
            <a:r>
              <a:rPr lang="fr-FR" sz="2400" dirty="0"/>
              <a:t> » et changer le libellé si vous le désirez (mettre « Ensemble » par exemple). Pour faire ces modification, il faudrait d’abord sélectionner la ou les variables concernée(s) dans le tableau. On a </a:t>
            </a:r>
          </a:p>
        </p:txBody>
      </p:sp>
      <p:pic>
        <p:nvPicPr>
          <p:cNvPr id="7" name="Image 6">
            <a:extLst>
              <a:ext uri="{FF2B5EF4-FFF2-40B4-BE49-F238E27FC236}">
                <a16:creationId xmlns:a16="http://schemas.microsoft.com/office/drawing/2014/main" id="{79CD23B9-84DE-6B00-2C63-4D36E4CF843A}"/>
              </a:ext>
            </a:extLst>
          </p:cNvPr>
          <p:cNvPicPr>
            <a:picLocks noChangeAspect="1"/>
          </p:cNvPicPr>
          <p:nvPr/>
        </p:nvPicPr>
        <p:blipFill>
          <a:blip r:embed="rId2"/>
          <a:stretch>
            <a:fillRect/>
          </a:stretch>
        </p:blipFill>
        <p:spPr>
          <a:xfrm>
            <a:off x="1737869" y="3112749"/>
            <a:ext cx="4896102" cy="3583325"/>
          </a:xfrm>
          <a:prstGeom prst="rect">
            <a:avLst/>
          </a:prstGeom>
        </p:spPr>
      </p:pic>
    </p:spTree>
    <p:extLst>
      <p:ext uri="{BB962C8B-B14F-4D97-AF65-F5344CB8AC3E}">
        <p14:creationId xmlns:p14="http://schemas.microsoft.com/office/powerpoint/2010/main" val="20113850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F3E87C2-1E26-0B57-7AF2-EB92EFEF933E}"/>
              </a:ext>
            </a:extLst>
          </p:cNvPr>
          <p:cNvSpPr>
            <a:spLocks noGrp="1"/>
          </p:cNvSpPr>
          <p:nvPr>
            <p:ph type="title"/>
          </p:nvPr>
        </p:nvSpPr>
        <p:spPr>
          <a:xfrm>
            <a:off x="838200" y="243205"/>
            <a:ext cx="10515600" cy="772795"/>
          </a:xfrm>
        </p:spPr>
        <p:txBody>
          <a:bodyPr/>
          <a:lstStyle/>
          <a:p>
            <a:r>
              <a:rPr lang="fr-FR" b="1" dirty="0">
                <a:solidFill>
                  <a:srgbClr val="00B0F0"/>
                </a:solidFill>
              </a:rPr>
              <a:t>III. Construction des graphiques sous SPSS</a:t>
            </a:r>
          </a:p>
        </p:txBody>
      </p:sp>
      <p:sp>
        <p:nvSpPr>
          <p:cNvPr id="5" name="ZoneTexte 4">
            <a:extLst>
              <a:ext uri="{FF2B5EF4-FFF2-40B4-BE49-F238E27FC236}">
                <a16:creationId xmlns:a16="http://schemas.microsoft.com/office/drawing/2014/main" id="{4A4415E7-9C02-9F25-84D0-16F451FB563B}"/>
              </a:ext>
            </a:extLst>
          </p:cNvPr>
          <p:cNvSpPr txBox="1"/>
          <p:nvPr/>
        </p:nvSpPr>
        <p:spPr>
          <a:xfrm>
            <a:off x="838200" y="2162016"/>
            <a:ext cx="10515600" cy="1569660"/>
          </a:xfrm>
          <a:prstGeom prst="rect">
            <a:avLst/>
          </a:prstGeom>
          <a:noFill/>
        </p:spPr>
        <p:txBody>
          <a:bodyPr wrap="square">
            <a:spAutoFit/>
          </a:bodyPr>
          <a:lstStyle/>
          <a:p>
            <a:r>
              <a:rPr lang="fr-FR" sz="2400" dirty="0">
                <a:latin typeface="+mj-lt"/>
              </a:rPr>
              <a:t>Bien que lors que de la construction des tableaux l’option « Graphiques » vous permet de faire sortir directement de différentes sortes de graphiques, il existe d’autres moyens de construire des graphiques. On va s’y pencher dans cette partie avec les possibilités de mise en forme qu’offre SPSS. </a:t>
            </a:r>
          </a:p>
        </p:txBody>
      </p:sp>
    </p:spTree>
    <p:extLst>
      <p:ext uri="{BB962C8B-B14F-4D97-AF65-F5344CB8AC3E}">
        <p14:creationId xmlns:p14="http://schemas.microsoft.com/office/powerpoint/2010/main" val="28132073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F3E87C2-1E26-0B57-7AF2-EB92EFEF933E}"/>
              </a:ext>
            </a:extLst>
          </p:cNvPr>
          <p:cNvSpPr>
            <a:spLocks noGrp="1"/>
          </p:cNvSpPr>
          <p:nvPr>
            <p:ph type="title"/>
          </p:nvPr>
        </p:nvSpPr>
        <p:spPr>
          <a:xfrm>
            <a:off x="838200" y="243205"/>
            <a:ext cx="10515600" cy="772795"/>
          </a:xfrm>
        </p:spPr>
        <p:txBody>
          <a:bodyPr/>
          <a:lstStyle/>
          <a:p>
            <a:r>
              <a:rPr lang="fr-FR" b="1" dirty="0">
                <a:solidFill>
                  <a:srgbClr val="00B0F0"/>
                </a:solidFill>
              </a:rPr>
              <a:t>III. Construction des graphiques sous SPSS</a:t>
            </a:r>
          </a:p>
        </p:txBody>
      </p:sp>
      <p:sp>
        <p:nvSpPr>
          <p:cNvPr id="4" name="ZoneTexte 3">
            <a:extLst>
              <a:ext uri="{FF2B5EF4-FFF2-40B4-BE49-F238E27FC236}">
                <a16:creationId xmlns:a16="http://schemas.microsoft.com/office/drawing/2014/main" id="{78CCD4F5-1284-471F-D540-263DF9B0CC4A}"/>
              </a:ext>
            </a:extLst>
          </p:cNvPr>
          <p:cNvSpPr txBox="1"/>
          <p:nvPr/>
        </p:nvSpPr>
        <p:spPr>
          <a:xfrm>
            <a:off x="1788160" y="1016000"/>
            <a:ext cx="6096000" cy="461665"/>
          </a:xfrm>
          <a:prstGeom prst="rect">
            <a:avLst/>
          </a:prstGeom>
          <a:noFill/>
        </p:spPr>
        <p:txBody>
          <a:bodyPr wrap="square">
            <a:spAutoFit/>
          </a:bodyPr>
          <a:lstStyle/>
          <a:p>
            <a:r>
              <a:rPr lang="fr-FR" sz="2400" b="1" dirty="0">
                <a:solidFill>
                  <a:srgbClr val="00B0F0"/>
                </a:solidFill>
                <a:latin typeface="+mj-lt"/>
              </a:rPr>
              <a:t>1. Histogrammes</a:t>
            </a:r>
          </a:p>
        </p:txBody>
      </p:sp>
      <p:sp>
        <p:nvSpPr>
          <p:cNvPr id="7" name="ZoneTexte 6">
            <a:extLst>
              <a:ext uri="{FF2B5EF4-FFF2-40B4-BE49-F238E27FC236}">
                <a16:creationId xmlns:a16="http://schemas.microsoft.com/office/drawing/2014/main" id="{44B2EE74-61DA-FA31-870A-FB15D7970942}"/>
              </a:ext>
            </a:extLst>
          </p:cNvPr>
          <p:cNvSpPr txBox="1"/>
          <p:nvPr/>
        </p:nvSpPr>
        <p:spPr>
          <a:xfrm>
            <a:off x="5577840" y="1348165"/>
            <a:ext cx="6096000" cy="5262979"/>
          </a:xfrm>
          <a:prstGeom prst="rect">
            <a:avLst/>
          </a:prstGeom>
          <a:noFill/>
        </p:spPr>
        <p:txBody>
          <a:bodyPr wrap="square">
            <a:spAutoFit/>
          </a:bodyPr>
          <a:lstStyle/>
          <a:p>
            <a:pPr algn="just"/>
            <a:r>
              <a:rPr lang="fr-FR" sz="2400" dirty="0"/>
              <a:t>Les histogrammes peuvent être obtenus suivant ce chemin : </a:t>
            </a:r>
            <a:r>
              <a:rPr lang="fr-FR" sz="2400" b="1" dirty="0"/>
              <a:t>Graphiques → Boite de dialogue Ancienne Version → Histogramme</a:t>
            </a:r>
            <a:r>
              <a:rPr lang="fr-FR" sz="2400" dirty="0"/>
              <a:t>, Puis entrez la variable souhaitée dans la case Variable, grâce à la flèche, puis cliquez sur OK. Cocher la case « Affiché la courbe gaussienne » permet d’afficher la courbe normale, c’est-à-dire la courbe que devrait suivre les données si la variable est distribuée normalement. Cette option est très pratique pour estimer la normalité des variables et aussi détecter d’éventuelles valeurs extrêmes</a:t>
            </a:r>
          </a:p>
          <a:p>
            <a:pPr algn="just"/>
            <a:r>
              <a:rPr lang="fr-FR" sz="2400" dirty="0"/>
              <a:t>Vous pouvez également obtenir l'histogramme par la fonction « Explore ». </a:t>
            </a:r>
          </a:p>
        </p:txBody>
      </p:sp>
      <p:pic>
        <p:nvPicPr>
          <p:cNvPr id="9" name="Image 8">
            <a:extLst>
              <a:ext uri="{FF2B5EF4-FFF2-40B4-BE49-F238E27FC236}">
                <a16:creationId xmlns:a16="http://schemas.microsoft.com/office/drawing/2014/main" id="{2BE46F45-2281-8645-6C46-EDB49D4146D7}"/>
              </a:ext>
            </a:extLst>
          </p:cNvPr>
          <p:cNvPicPr>
            <a:picLocks noChangeAspect="1"/>
          </p:cNvPicPr>
          <p:nvPr/>
        </p:nvPicPr>
        <p:blipFill>
          <a:blip r:embed="rId2"/>
          <a:stretch>
            <a:fillRect/>
          </a:stretch>
        </p:blipFill>
        <p:spPr>
          <a:xfrm>
            <a:off x="778301" y="1585509"/>
            <a:ext cx="4606499" cy="4794971"/>
          </a:xfrm>
          <a:prstGeom prst="rect">
            <a:avLst/>
          </a:prstGeom>
        </p:spPr>
      </p:pic>
    </p:spTree>
    <p:extLst>
      <p:ext uri="{BB962C8B-B14F-4D97-AF65-F5344CB8AC3E}">
        <p14:creationId xmlns:p14="http://schemas.microsoft.com/office/powerpoint/2010/main" val="18862213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B170B10-6B44-9949-F686-AF2751186FA4}"/>
              </a:ext>
            </a:extLst>
          </p:cNvPr>
          <p:cNvSpPr>
            <a:spLocks noGrp="1"/>
          </p:cNvSpPr>
          <p:nvPr>
            <p:ph type="title"/>
          </p:nvPr>
        </p:nvSpPr>
        <p:spPr/>
        <p:txBody>
          <a:bodyPr/>
          <a:lstStyle/>
          <a:p>
            <a:r>
              <a:rPr lang="fr-FR" dirty="0"/>
              <a:t>Chapitre 3: Analyse descriptive</a:t>
            </a:r>
          </a:p>
        </p:txBody>
      </p:sp>
      <p:graphicFrame>
        <p:nvGraphicFramePr>
          <p:cNvPr id="4" name="Diagramme 3">
            <a:extLst>
              <a:ext uri="{FF2B5EF4-FFF2-40B4-BE49-F238E27FC236}">
                <a16:creationId xmlns:a16="http://schemas.microsoft.com/office/drawing/2014/main" id="{C53B70BF-B366-F9DB-EEF0-74298BB0833D}"/>
              </a:ext>
            </a:extLst>
          </p:cNvPr>
          <p:cNvGraphicFramePr/>
          <p:nvPr>
            <p:extLst>
              <p:ext uri="{D42A27DB-BD31-4B8C-83A1-F6EECF244321}">
                <p14:modId xmlns:p14="http://schemas.microsoft.com/office/powerpoint/2010/main" val="2387420056"/>
              </p:ext>
            </p:extLst>
          </p:nvPr>
        </p:nvGraphicFramePr>
        <p:xfrm>
          <a:off x="838200" y="1690688"/>
          <a:ext cx="8986520" cy="431969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7" name="Connecteur droit 6">
            <a:extLst>
              <a:ext uri="{FF2B5EF4-FFF2-40B4-BE49-F238E27FC236}">
                <a16:creationId xmlns:a16="http://schemas.microsoft.com/office/drawing/2014/main" id="{40DD34CD-0C17-561A-1A76-FA319565681F}"/>
              </a:ext>
            </a:extLst>
          </p:cNvPr>
          <p:cNvCxnSpPr>
            <a:cxnSpLocks/>
          </p:cNvCxnSpPr>
          <p:nvPr/>
        </p:nvCxnSpPr>
        <p:spPr>
          <a:xfrm>
            <a:off x="993084" y="1296229"/>
            <a:ext cx="6819956" cy="0"/>
          </a:xfrm>
          <a:prstGeom prst="line">
            <a:avLst/>
          </a:prstGeom>
          <a:ln w="76200"/>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2697880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F3E87C2-1E26-0B57-7AF2-EB92EFEF933E}"/>
              </a:ext>
            </a:extLst>
          </p:cNvPr>
          <p:cNvSpPr>
            <a:spLocks noGrp="1"/>
          </p:cNvSpPr>
          <p:nvPr>
            <p:ph type="title"/>
          </p:nvPr>
        </p:nvSpPr>
        <p:spPr>
          <a:xfrm>
            <a:off x="838200" y="243205"/>
            <a:ext cx="10515600" cy="772795"/>
          </a:xfrm>
        </p:spPr>
        <p:txBody>
          <a:bodyPr/>
          <a:lstStyle/>
          <a:p>
            <a:r>
              <a:rPr lang="fr-FR" b="1" dirty="0">
                <a:solidFill>
                  <a:srgbClr val="00B0F0"/>
                </a:solidFill>
              </a:rPr>
              <a:t>III. Construction des graphiques sous SPSS</a:t>
            </a:r>
          </a:p>
        </p:txBody>
      </p:sp>
      <p:sp>
        <p:nvSpPr>
          <p:cNvPr id="4" name="ZoneTexte 3">
            <a:extLst>
              <a:ext uri="{FF2B5EF4-FFF2-40B4-BE49-F238E27FC236}">
                <a16:creationId xmlns:a16="http://schemas.microsoft.com/office/drawing/2014/main" id="{47D1DBCC-B90F-B1DD-B36C-D47917451FF6}"/>
              </a:ext>
            </a:extLst>
          </p:cNvPr>
          <p:cNvSpPr txBox="1"/>
          <p:nvPr/>
        </p:nvSpPr>
        <p:spPr>
          <a:xfrm>
            <a:off x="1635760" y="917247"/>
            <a:ext cx="6096000" cy="461665"/>
          </a:xfrm>
          <a:prstGeom prst="rect">
            <a:avLst/>
          </a:prstGeom>
          <a:noFill/>
        </p:spPr>
        <p:txBody>
          <a:bodyPr wrap="square">
            <a:spAutoFit/>
          </a:bodyPr>
          <a:lstStyle/>
          <a:p>
            <a:r>
              <a:rPr lang="fr-FR" sz="2400" b="1" dirty="0">
                <a:solidFill>
                  <a:srgbClr val="00B0F0"/>
                </a:solidFill>
                <a:latin typeface="+mj-lt"/>
              </a:rPr>
              <a:t>2. Boîtes à moustaches</a:t>
            </a:r>
          </a:p>
        </p:txBody>
      </p:sp>
      <p:sp>
        <p:nvSpPr>
          <p:cNvPr id="3" name="ZoneTexte 2">
            <a:extLst>
              <a:ext uri="{FF2B5EF4-FFF2-40B4-BE49-F238E27FC236}">
                <a16:creationId xmlns:a16="http://schemas.microsoft.com/office/drawing/2014/main" id="{EE14A379-2D5C-689D-F3D8-4D30C86524A1}"/>
              </a:ext>
            </a:extLst>
          </p:cNvPr>
          <p:cNvSpPr txBox="1"/>
          <p:nvPr/>
        </p:nvSpPr>
        <p:spPr>
          <a:xfrm>
            <a:off x="4886960" y="1329115"/>
            <a:ext cx="6756400" cy="5170646"/>
          </a:xfrm>
          <a:prstGeom prst="rect">
            <a:avLst/>
          </a:prstGeom>
          <a:noFill/>
        </p:spPr>
        <p:txBody>
          <a:bodyPr wrap="square" rtlCol="0">
            <a:spAutoFit/>
          </a:bodyPr>
          <a:lstStyle/>
          <a:p>
            <a:pPr algn="just"/>
            <a:r>
              <a:rPr lang="fr-FR" sz="2200" dirty="0"/>
              <a:t>Typiquement, la boîte à moustaches permet, pour un jeu de données, de représenter la médiane, les quartiles et les centiles (5e et 95e) ou les déciles (1er et 9e). Sont également souvent représentées les données aberrantes (</a:t>
            </a:r>
            <a:r>
              <a:rPr lang="fr-FR" sz="2200" dirty="0" err="1"/>
              <a:t>outliers</a:t>
            </a:r>
            <a:r>
              <a:rPr lang="fr-FR" sz="2200" dirty="0"/>
              <a:t>). On peut la trouver sous des formes différentes où on représentera le minimum et le maximum de l'échantillon à la place des centiles ou déciles. </a:t>
            </a:r>
          </a:p>
          <a:p>
            <a:pPr algn="just"/>
            <a:r>
              <a:rPr lang="fr-FR" sz="2200" dirty="0"/>
              <a:t>Le chemin d’accès de la boîte à moustache : </a:t>
            </a:r>
            <a:r>
              <a:rPr lang="fr-FR" sz="2200" b="1" dirty="0"/>
              <a:t>Graphiques → Boite de dialogue Ancienne Version → Boîte à moustaches</a:t>
            </a:r>
            <a:r>
              <a:rPr lang="fr-FR" sz="2200" dirty="0"/>
              <a:t>, Vous obtenez d’abord une fenêtre d’options, depuis laquelle il est possible de générer quatre types de box-plot. À noter que plus on introduit de variables dans un graphique, moins il est lisible. Veillez à bien réfléchir à quelles informations vous souhaitez pouvoir voir dans votre box-plot avant de choisir le type. </a:t>
            </a:r>
          </a:p>
        </p:txBody>
      </p:sp>
      <p:pic>
        <p:nvPicPr>
          <p:cNvPr id="6" name="Image 5">
            <a:extLst>
              <a:ext uri="{FF2B5EF4-FFF2-40B4-BE49-F238E27FC236}">
                <a16:creationId xmlns:a16="http://schemas.microsoft.com/office/drawing/2014/main" id="{7D9F6A85-04EF-DA23-C88E-340E86F0850B}"/>
              </a:ext>
            </a:extLst>
          </p:cNvPr>
          <p:cNvPicPr>
            <a:picLocks noChangeAspect="1"/>
          </p:cNvPicPr>
          <p:nvPr/>
        </p:nvPicPr>
        <p:blipFill>
          <a:blip r:embed="rId2"/>
          <a:stretch>
            <a:fillRect/>
          </a:stretch>
        </p:blipFill>
        <p:spPr>
          <a:xfrm>
            <a:off x="635000" y="1378912"/>
            <a:ext cx="4089400" cy="5052858"/>
          </a:xfrm>
          <a:prstGeom prst="rect">
            <a:avLst/>
          </a:prstGeom>
        </p:spPr>
      </p:pic>
    </p:spTree>
    <p:extLst>
      <p:ext uri="{BB962C8B-B14F-4D97-AF65-F5344CB8AC3E}">
        <p14:creationId xmlns:p14="http://schemas.microsoft.com/office/powerpoint/2010/main" val="26316946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F3E87C2-1E26-0B57-7AF2-EB92EFEF933E}"/>
              </a:ext>
            </a:extLst>
          </p:cNvPr>
          <p:cNvSpPr>
            <a:spLocks noGrp="1"/>
          </p:cNvSpPr>
          <p:nvPr>
            <p:ph type="title"/>
          </p:nvPr>
        </p:nvSpPr>
        <p:spPr>
          <a:xfrm>
            <a:off x="838200" y="243205"/>
            <a:ext cx="10515600" cy="772795"/>
          </a:xfrm>
        </p:spPr>
        <p:txBody>
          <a:bodyPr/>
          <a:lstStyle/>
          <a:p>
            <a:r>
              <a:rPr lang="fr-FR" b="1" dirty="0">
                <a:solidFill>
                  <a:srgbClr val="00B0F0"/>
                </a:solidFill>
              </a:rPr>
              <a:t>III. Construction des graphiques sous SPSS</a:t>
            </a:r>
          </a:p>
        </p:txBody>
      </p:sp>
      <p:sp>
        <p:nvSpPr>
          <p:cNvPr id="4" name="ZoneTexte 3">
            <a:extLst>
              <a:ext uri="{FF2B5EF4-FFF2-40B4-BE49-F238E27FC236}">
                <a16:creationId xmlns:a16="http://schemas.microsoft.com/office/drawing/2014/main" id="{47D1DBCC-B90F-B1DD-B36C-D47917451FF6}"/>
              </a:ext>
            </a:extLst>
          </p:cNvPr>
          <p:cNvSpPr txBox="1"/>
          <p:nvPr/>
        </p:nvSpPr>
        <p:spPr>
          <a:xfrm>
            <a:off x="1635760" y="917247"/>
            <a:ext cx="6096000" cy="461665"/>
          </a:xfrm>
          <a:prstGeom prst="rect">
            <a:avLst/>
          </a:prstGeom>
          <a:noFill/>
        </p:spPr>
        <p:txBody>
          <a:bodyPr wrap="square">
            <a:spAutoFit/>
          </a:bodyPr>
          <a:lstStyle/>
          <a:p>
            <a:r>
              <a:rPr lang="fr-FR" sz="2400" b="1" dirty="0">
                <a:solidFill>
                  <a:srgbClr val="00B0F0"/>
                </a:solidFill>
                <a:latin typeface="+mj-lt"/>
              </a:rPr>
              <a:t>2. Boîtes à moustaches</a:t>
            </a:r>
          </a:p>
        </p:txBody>
      </p:sp>
      <p:sp>
        <p:nvSpPr>
          <p:cNvPr id="3" name="ZoneTexte 2">
            <a:extLst>
              <a:ext uri="{FF2B5EF4-FFF2-40B4-BE49-F238E27FC236}">
                <a16:creationId xmlns:a16="http://schemas.microsoft.com/office/drawing/2014/main" id="{668926C0-EB9F-60E2-626D-5412D6FD1FC0}"/>
              </a:ext>
            </a:extLst>
          </p:cNvPr>
          <p:cNvSpPr txBox="1"/>
          <p:nvPr/>
        </p:nvSpPr>
        <p:spPr>
          <a:xfrm>
            <a:off x="955040" y="1330960"/>
            <a:ext cx="9682480" cy="1200329"/>
          </a:xfrm>
          <a:prstGeom prst="rect">
            <a:avLst/>
          </a:prstGeom>
          <a:noFill/>
        </p:spPr>
        <p:txBody>
          <a:bodyPr wrap="square" rtlCol="0">
            <a:spAutoFit/>
          </a:bodyPr>
          <a:lstStyle/>
          <a:p>
            <a:pPr algn="just"/>
            <a:r>
              <a:rPr lang="fr-FR" sz="2400" b="1" dirty="0"/>
              <a:t>Cas 1 </a:t>
            </a:r>
            <a:r>
              <a:rPr lang="fr-FR" sz="2400" dirty="0"/>
              <a:t>: Pour générer un box-plot représentant plusieurs variables, mais présentées individuellement, choisir </a:t>
            </a:r>
            <a:r>
              <a:rPr lang="fr-FR" sz="2400" b="1" dirty="0"/>
              <a:t>Simple et récapitulatif pour variables distinctes</a:t>
            </a:r>
            <a:r>
              <a:rPr lang="fr-FR" sz="2400" dirty="0"/>
              <a:t>, puis cliquer sur Définir.</a:t>
            </a:r>
          </a:p>
        </p:txBody>
      </p:sp>
      <p:pic>
        <p:nvPicPr>
          <p:cNvPr id="6" name="Image 5">
            <a:extLst>
              <a:ext uri="{FF2B5EF4-FFF2-40B4-BE49-F238E27FC236}">
                <a16:creationId xmlns:a16="http://schemas.microsoft.com/office/drawing/2014/main" id="{E4664273-6254-34D3-2717-E5CA376112EB}"/>
              </a:ext>
            </a:extLst>
          </p:cNvPr>
          <p:cNvPicPr>
            <a:picLocks noChangeAspect="1"/>
          </p:cNvPicPr>
          <p:nvPr/>
        </p:nvPicPr>
        <p:blipFill>
          <a:blip r:embed="rId2"/>
          <a:stretch>
            <a:fillRect/>
          </a:stretch>
        </p:blipFill>
        <p:spPr>
          <a:xfrm>
            <a:off x="1224045" y="2531289"/>
            <a:ext cx="4572235" cy="3797495"/>
          </a:xfrm>
          <a:prstGeom prst="rect">
            <a:avLst/>
          </a:prstGeom>
        </p:spPr>
      </p:pic>
      <p:sp>
        <p:nvSpPr>
          <p:cNvPr id="7" name="ZoneTexte 6">
            <a:extLst>
              <a:ext uri="{FF2B5EF4-FFF2-40B4-BE49-F238E27FC236}">
                <a16:creationId xmlns:a16="http://schemas.microsoft.com/office/drawing/2014/main" id="{CD2534D8-AB9C-F198-72E7-1EE23A1A95A4}"/>
              </a:ext>
            </a:extLst>
          </p:cNvPr>
          <p:cNvSpPr txBox="1"/>
          <p:nvPr/>
        </p:nvSpPr>
        <p:spPr>
          <a:xfrm>
            <a:off x="6187439" y="2702560"/>
            <a:ext cx="4572235" cy="3046988"/>
          </a:xfrm>
          <a:prstGeom prst="rect">
            <a:avLst/>
          </a:prstGeom>
          <a:noFill/>
        </p:spPr>
        <p:txBody>
          <a:bodyPr wrap="square" rtlCol="0">
            <a:spAutoFit/>
          </a:bodyPr>
          <a:lstStyle/>
          <a:p>
            <a:pPr algn="just"/>
            <a:r>
              <a:rPr lang="fr-FR" sz="2400" dirty="0"/>
              <a:t>Dans le champ « Les cases représentent », entrez toutes les variables que vous souhaitez voir affichées dans le box-plot. Attention toutefois aux échelles, si elles sont trop différentes entre les variables, vous aurez de la peine à lire les informations</a:t>
            </a:r>
          </a:p>
        </p:txBody>
      </p:sp>
    </p:spTree>
    <p:extLst>
      <p:ext uri="{BB962C8B-B14F-4D97-AF65-F5344CB8AC3E}">
        <p14:creationId xmlns:p14="http://schemas.microsoft.com/office/powerpoint/2010/main" val="10402636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F3E87C2-1E26-0B57-7AF2-EB92EFEF933E}"/>
              </a:ext>
            </a:extLst>
          </p:cNvPr>
          <p:cNvSpPr>
            <a:spLocks noGrp="1"/>
          </p:cNvSpPr>
          <p:nvPr>
            <p:ph type="title"/>
          </p:nvPr>
        </p:nvSpPr>
        <p:spPr>
          <a:xfrm>
            <a:off x="838200" y="243205"/>
            <a:ext cx="10515600" cy="772795"/>
          </a:xfrm>
        </p:spPr>
        <p:txBody>
          <a:bodyPr/>
          <a:lstStyle/>
          <a:p>
            <a:r>
              <a:rPr lang="fr-FR" b="1" dirty="0">
                <a:solidFill>
                  <a:srgbClr val="00B0F0"/>
                </a:solidFill>
              </a:rPr>
              <a:t>III. Construction des graphiques sous SPSS</a:t>
            </a:r>
          </a:p>
        </p:txBody>
      </p:sp>
      <p:sp>
        <p:nvSpPr>
          <p:cNvPr id="4" name="ZoneTexte 3">
            <a:extLst>
              <a:ext uri="{FF2B5EF4-FFF2-40B4-BE49-F238E27FC236}">
                <a16:creationId xmlns:a16="http://schemas.microsoft.com/office/drawing/2014/main" id="{47D1DBCC-B90F-B1DD-B36C-D47917451FF6}"/>
              </a:ext>
            </a:extLst>
          </p:cNvPr>
          <p:cNvSpPr txBox="1"/>
          <p:nvPr/>
        </p:nvSpPr>
        <p:spPr>
          <a:xfrm>
            <a:off x="1635760" y="917247"/>
            <a:ext cx="6096000" cy="461665"/>
          </a:xfrm>
          <a:prstGeom prst="rect">
            <a:avLst/>
          </a:prstGeom>
          <a:noFill/>
        </p:spPr>
        <p:txBody>
          <a:bodyPr wrap="square">
            <a:spAutoFit/>
          </a:bodyPr>
          <a:lstStyle/>
          <a:p>
            <a:r>
              <a:rPr lang="fr-FR" sz="2400" b="1" dirty="0">
                <a:solidFill>
                  <a:srgbClr val="00B0F0"/>
                </a:solidFill>
                <a:latin typeface="+mj-lt"/>
              </a:rPr>
              <a:t>2. Boîtes à moustaches</a:t>
            </a:r>
          </a:p>
        </p:txBody>
      </p:sp>
      <p:sp>
        <p:nvSpPr>
          <p:cNvPr id="3" name="ZoneTexte 2">
            <a:extLst>
              <a:ext uri="{FF2B5EF4-FFF2-40B4-BE49-F238E27FC236}">
                <a16:creationId xmlns:a16="http://schemas.microsoft.com/office/drawing/2014/main" id="{855A2D55-82AE-E566-D2D4-9A552873DDB1}"/>
              </a:ext>
            </a:extLst>
          </p:cNvPr>
          <p:cNvSpPr txBox="1"/>
          <p:nvPr/>
        </p:nvSpPr>
        <p:spPr>
          <a:xfrm>
            <a:off x="985520" y="1378912"/>
            <a:ext cx="10190480" cy="1200329"/>
          </a:xfrm>
          <a:prstGeom prst="rect">
            <a:avLst/>
          </a:prstGeom>
          <a:noFill/>
        </p:spPr>
        <p:txBody>
          <a:bodyPr wrap="square" rtlCol="0">
            <a:spAutoFit/>
          </a:bodyPr>
          <a:lstStyle/>
          <a:p>
            <a:pPr algn="just"/>
            <a:r>
              <a:rPr lang="fr-FR" sz="2400" b="1" dirty="0"/>
              <a:t>Cas 2 </a:t>
            </a:r>
            <a:r>
              <a:rPr lang="fr-FR" sz="2400" dirty="0"/>
              <a:t>: En choisissant </a:t>
            </a:r>
            <a:r>
              <a:rPr lang="fr-FR" sz="2400" b="1" dirty="0"/>
              <a:t>En cluster, puis Récapitulatifs pour les variables distinctes</a:t>
            </a:r>
            <a:r>
              <a:rPr lang="fr-FR" sz="2400" dirty="0"/>
              <a:t>, vous obtiendrez un box-plot représentant deux variables séparées, mais en fonction d’une troisième variable nominale.</a:t>
            </a:r>
          </a:p>
        </p:txBody>
      </p:sp>
      <p:pic>
        <p:nvPicPr>
          <p:cNvPr id="6" name="Image 5">
            <a:extLst>
              <a:ext uri="{FF2B5EF4-FFF2-40B4-BE49-F238E27FC236}">
                <a16:creationId xmlns:a16="http://schemas.microsoft.com/office/drawing/2014/main" id="{DBE27A48-2F23-0B87-D13F-E063CC9989E6}"/>
              </a:ext>
            </a:extLst>
          </p:cNvPr>
          <p:cNvPicPr>
            <a:picLocks noChangeAspect="1"/>
          </p:cNvPicPr>
          <p:nvPr/>
        </p:nvPicPr>
        <p:blipFill>
          <a:blip r:embed="rId2"/>
          <a:stretch>
            <a:fillRect/>
          </a:stretch>
        </p:blipFill>
        <p:spPr>
          <a:xfrm>
            <a:off x="1148605" y="2579241"/>
            <a:ext cx="4286470" cy="3873699"/>
          </a:xfrm>
          <a:prstGeom prst="rect">
            <a:avLst/>
          </a:prstGeom>
        </p:spPr>
      </p:pic>
      <p:sp>
        <p:nvSpPr>
          <p:cNvPr id="7" name="ZoneTexte 6">
            <a:extLst>
              <a:ext uri="{FF2B5EF4-FFF2-40B4-BE49-F238E27FC236}">
                <a16:creationId xmlns:a16="http://schemas.microsoft.com/office/drawing/2014/main" id="{74C3498A-54DE-62D2-5E9A-D7408E1DA236}"/>
              </a:ext>
            </a:extLst>
          </p:cNvPr>
          <p:cNvSpPr txBox="1"/>
          <p:nvPr/>
        </p:nvSpPr>
        <p:spPr>
          <a:xfrm>
            <a:off x="5914170" y="3078480"/>
            <a:ext cx="4936710" cy="2308324"/>
          </a:xfrm>
          <a:prstGeom prst="rect">
            <a:avLst/>
          </a:prstGeom>
          <a:noFill/>
        </p:spPr>
        <p:txBody>
          <a:bodyPr wrap="square" rtlCol="0">
            <a:spAutoFit/>
          </a:bodyPr>
          <a:lstStyle/>
          <a:p>
            <a:pPr algn="just"/>
            <a:r>
              <a:rPr lang="fr-FR" sz="2400" dirty="0"/>
              <a:t>Entrez toutes les variables souhaitées dans champs « Les cases représentent » (encore une fois, attention aux échelles), mais ajouter cette fois-ci une variable nominale dans « Axe des catégories », puis OK.</a:t>
            </a:r>
          </a:p>
        </p:txBody>
      </p:sp>
    </p:spTree>
    <p:extLst>
      <p:ext uri="{BB962C8B-B14F-4D97-AF65-F5344CB8AC3E}">
        <p14:creationId xmlns:p14="http://schemas.microsoft.com/office/powerpoint/2010/main" val="1330099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F3E87C2-1E26-0B57-7AF2-EB92EFEF933E}"/>
              </a:ext>
            </a:extLst>
          </p:cNvPr>
          <p:cNvSpPr>
            <a:spLocks noGrp="1"/>
          </p:cNvSpPr>
          <p:nvPr>
            <p:ph type="title"/>
          </p:nvPr>
        </p:nvSpPr>
        <p:spPr>
          <a:xfrm>
            <a:off x="838200" y="243205"/>
            <a:ext cx="10515600" cy="772795"/>
          </a:xfrm>
        </p:spPr>
        <p:txBody>
          <a:bodyPr/>
          <a:lstStyle/>
          <a:p>
            <a:r>
              <a:rPr lang="fr-FR" b="1" dirty="0">
                <a:solidFill>
                  <a:srgbClr val="00B0F0"/>
                </a:solidFill>
              </a:rPr>
              <a:t>III. Construction des graphiques sous SPSS</a:t>
            </a:r>
          </a:p>
        </p:txBody>
      </p:sp>
      <p:sp>
        <p:nvSpPr>
          <p:cNvPr id="4" name="ZoneTexte 3">
            <a:extLst>
              <a:ext uri="{FF2B5EF4-FFF2-40B4-BE49-F238E27FC236}">
                <a16:creationId xmlns:a16="http://schemas.microsoft.com/office/drawing/2014/main" id="{47D1DBCC-B90F-B1DD-B36C-D47917451FF6}"/>
              </a:ext>
            </a:extLst>
          </p:cNvPr>
          <p:cNvSpPr txBox="1"/>
          <p:nvPr/>
        </p:nvSpPr>
        <p:spPr>
          <a:xfrm>
            <a:off x="1635760" y="917247"/>
            <a:ext cx="6096000" cy="461665"/>
          </a:xfrm>
          <a:prstGeom prst="rect">
            <a:avLst/>
          </a:prstGeom>
          <a:noFill/>
        </p:spPr>
        <p:txBody>
          <a:bodyPr wrap="square">
            <a:spAutoFit/>
          </a:bodyPr>
          <a:lstStyle/>
          <a:p>
            <a:r>
              <a:rPr lang="fr-FR" sz="2400" b="1" dirty="0">
                <a:solidFill>
                  <a:srgbClr val="00B0F0"/>
                </a:solidFill>
                <a:latin typeface="+mj-lt"/>
              </a:rPr>
              <a:t>2. Boîtes à moustaches</a:t>
            </a:r>
          </a:p>
        </p:txBody>
      </p:sp>
      <p:sp>
        <p:nvSpPr>
          <p:cNvPr id="5" name="ZoneTexte 4">
            <a:extLst>
              <a:ext uri="{FF2B5EF4-FFF2-40B4-BE49-F238E27FC236}">
                <a16:creationId xmlns:a16="http://schemas.microsoft.com/office/drawing/2014/main" id="{AF0EE92D-E6FA-4085-F860-5EF17AEECE1F}"/>
              </a:ext>
            </a:extLst>
          </p:cNvPr>
          <p:cNvSpPr txBox="1"/>
          <p:nvPr/>
        </p:nvSpPr>
        <p:spPr>
          <a:xfrm>
            <a:off x="967740" y="1452789"/>
            <a:ext cx="10256520" cy="1200329"/>
          </a:xfrm>
          <a:prstGeom prst="rect">
            <a:avLst/>
          </a:prstGeom>
          <a:noFill/>
        </p:spPr>
        <p:txBody>
          <a:bodyPr wrap="square">
            <a:spAutoFit/>
          </a:bodyPr>
          <a:lstStyle/>
          <a:p>
            <a:pPr algn="just"/>
            <a:r>
              <a:rPr lang="fr-FR" sz="2400" b="1" dirty="0"/>
              <a:t>Cas 3 </a:t>
            </a:r>
            <a:r>
              <a:rPr lang="fr-FR" sz="2400" dirty="0"/>
              <a:t>: Pour générer un box-plot représentant deux sous-groupes, choisir </a:t>
            </a:r>
            <a:r>
              <a:rPr lang="fr-FR" sz="2400" b="1" dirty="0"/>
              <a:t>Simple et Récapitulatifs pour groupes d’observations</a:t>
            </a:r>
            <a:r>
              <a:rPr lang="fr-FR" sz="2400" dirty="0"/>
              <a:t>. Ce type de box-plot est plutôt adapté pour une variable quantitative et une variable nominale</a:t>
            </a:r>
          </a:p>
        </p:txBody>
      </p:sp>
      <p:pic>
        <p:nvPicPr>
          <p:cNvPr id="7" name="Image 6">
            <a:extLst>
              <a:ext uri="{FF2B5EF4-FFF2-40B4-BE49-F238E27FC236}">
                <a16:creationId xmlns:a16="http://schemas.microsoft.com/office/drawing/2014/main" id="{1A3FAF82-2B23-9257-39CB-3DBCC9CEA4EB}"/>
              </a:ext>
            </a:extLst>
          </p:cNvPr>
          <p:cNvPicPr>
            <a:picLocks noChangeAspect="1"/>
          </p:cNvPicPr>
          <p:nvPr/>
        </p:nvPicPr>
        <p:blipFill>
          <a:blip r:embed="rId2"/>
          <a:stretch>
            <a:fillRect/>
          </a:stretch>
        </p:blipFill>
        <p:spPr>
          <a:xfrm>
            <a:off x="967740" y="2653118"/>
            <a:ext cx="4661670" cy="3798482"/>
          </a:xfrm>
          <a:prstGeom prst="rect">
            <a:avLst/>
          </a:prstGeom>
        </p:spPr>
      </p:pic>
      <p:sp>
        <p:nvSpPr>
          <p:cNvPr id="8" name="ZoneTexte 7">
            <a:extLst>
              <a:ext uri="{FF2B5EF4-FFF2-40B4-BE49-F238E27FC236}">
                <a16:creationId xmlns:a16="http://schemas.microsoft.com/office/drawing/2014/main" id="{B4A628DB-93A2-3878-735D-0B298F900844}"/>
              </a:ext>
            </a:extLst>
          </p:cNvPr>
          <p:cNvSpPr txBox="1"/>
          <p:nvPr/>
        </p:nvSpPr>
        <p:spPr>
          <a:xfrm>
            <a:off x="6238240" y="3058160"/>
            <a:ext cx="4986020" cy="2677656"/>
          </a:xfrm>
          <a:prstGeom prst="rect">
            <a:avLst/>
          </a:prstGeom>
          <a:noFill/>
        </p:spPr>
        <p:txBody>
          <a:bodyPr wrap="square" rtlCol="0">
            <a:spAutoFit/>
          </a:bodyPr>
          <a:lstStyle/>
          <a:p>
            <a:pPr algn="just"/>
            <a:r>
              <a:rPr lang="fr-FR" sz="2400" dirty="0"/>
              <a:t>Entrez votre variable quantitative dans la case « Variable », et la variable nominale, dans la case « Axe des Catégories », puis OK. À noter que c’est le même box-plot obtenu en choisissant Plots dans la fonction Explore</a:t>
            </a:r>
          </a:p>
        </p:txBody>
      </p:sp>
    </p:spTree>
    <p:extLst>
      <p:ext uri="{BB962C8B-B14F-4D97-AF65-F5344CB8AC3E}">
        <p14:creationId xmlns:p14="http://schemas.microsoft.com/office/powerpoint/2010/main" val="39497032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F3E87C2-1E26-0B57-7AF2-EB92EFEF933E}"/>
              </a:ext>
            </a:extLst>
          </p:cNvPr>
          <p:cNvSpPr>
            <a:spLocks noGrp="1"/>
          </p:cNvSpPr>
          <p:nvPr>
            <p:ph type="title"/>
          </p:nvPr>
        </p:nvSpPr>
        <p:spPr>
          <a:xfrm>
            <a:off x="838200" y="243205"/>
            <a:ext cx="10515600" cy="772795"/>
          </a:xfrm>
        </p:spPr>
        <p:txBody>
          <a:bodyPr/>
          <a:lstStyle/>
          <a:p>
            <a:r>
              <a:rPr lang="fr-FR" b="1" dirty="0">
                <a:solidFill>
                  <a:srgbClr val="00B0F0"/>
                </a:solidFill>
              </a:rPr>
              <a:t>III. Construction des graphiques sous SPSS</a:t>
            </a:r>
          </a:p>
        </p:txBody>
      </p:sp>
      <p:sp>
        <p:nvSpPr>
          <p:cNvPr id="4" name="ZoneTexte 3">
            <a:extLst>
              <a:ext uri="{FF2B5EF4-FFF2-40B4-BE49-F238E27FC236}">
                <a16:creationId xmlns:a16="http://schemas.microsoft.com/office/drawing/2014/main" id="{47D1DBCC-B90F-B1DD-B36C-D47917451FF6}"/>
              </a:ext>
            </a:extLst>
          </p:cNvPr>
          <p:cNvSpPr txBox="1"/>
          <p:nvPr/>
        </p:nvSpPr>
        <p:spPr>
          <a:xfrm>
            <a:off x="1635760" y="917247"/>
            <a:ext cx="6096000" cy="461665"/>
          </a:xfrm>
          <a:prstGeom prst="rect">
            <a:avLst/>
          </a:prstGeom>
          <a:noFill/>
        </p:spPr>
        <p:txBody>
          <a:bodyPr wrap="square">
            <a:spAutoFit/>
          </a:bodyPr>
          <a:lstStyle/>
          <a:p>
            <a:r>
              <a:rPr lang="fr-FR" sz="2400" b="1" dirty="0">
                <a:solidFill>
                  <a:srgbClr val="00B0F0"/>
                </a:solidFill>
                <a:latin typeface="+mj-lt"/>
              </a:rPr>
              <a:t>2. Boîtes à moustaches</a:t>
            </a:r>
          </a:p>
        </p:txBody>
      </p:sp>
      <p:sp>
        <p:nvSpPr>
          <p:cNvPr id="3" name="ZoneTexte 2">
            <a:extLst>
              <a:ext uri="{FF2B5EF4-FFF2-40B4-BE49-F238E27FC236}">
                <a16:creationId xmlns:a16="http://schemas.microsoft.com/office/drawing/2014/main" id="{7CB433D5-BDEE-0F5D-65DB-3737AD52B8FB}"/>
              </a:ext>
            </a:extLst>
          </p:cNvPr>
          <p:cNvSpPr txBox="1"/>
          <p:nvPr/>
        </p:nvSpPr>
        <p:spPr>
          <a:xfrm>
            <a:off x="530860" y="1378912"/>
            <a:ext cx="11130280" cy="1200329"/>
          </a:xfrm>
          <a:prstGeom prst="rect">
            <a:avLst/>
          </a:prstGeom>
          <a:noFill/>
        </p:spPr>
        <p:txBody>
          <a:bodyPr wrap="square" rtlCol="0">
            <a:spAutoFit/>
          </a:bodyPr>
          <a:lstStyle/>
          <a:p>
            <a:pPr algn="just"/>
            <a:r>
              <a:rPr lang="fr-FR" sz="2400" b="1" dirty="0"/>
              <a:t>Cas 4 </a:t>
            </a:r>
            <a:r>
              <a:rPr lang="fr-FR" sz="2400" dirty="0"/>
              <a:t>: Choisissez </a:t>
            </a:r>
            <a:r>
              <a:rPr lang="fr-FR" sz="2400" b="1" dirty="0"/>
              <a:t>En cluster, puis Récapitulatifs pour groupes d’observations</a:t>
            </a:r>
            <a:r>
              <a:rPr lang="fr-FR" sz="2400" dirty="0"/>
              <a:t>, si vous souhaitez représenter une variable quantitative en fonction de deux variables nominales. Ici, nous avons choisis AGE en fonction du statut matrimonial et du sexe. </a:t>
            </a:r>
          </a:p>
        </p:txBody>
      </p:sp>
      <p:pic>
        <p:nvPicPr>
          <p:cNvPr id="6" name="Image 5">
            <a:extLst>
              <a:ext uri="{FF2B5EF4-FFF2-40B4-BE49-F238E27FC236}">
                <a16:creationId xmlns:a16="http://schemas.microsoft.com/office/drawing/2014/main" id="{F4253E08-0602-483E-16E0-D966D2315217}"/>
              </a:ext>
            </a:extLst>
          </p:cNvPr>
          <p:cNvPicPr>
            <a:picLocks noChangeAspect="1"/>
          </p:cNvPicPr>
          <p:nvPr/>
        </p:nvPicPr>
        <p:blipFill>
          <a:blip r:embed="rId2"/>
          <a:stretch>
            <a:fillRect/>
          </a:stretch>
        </p:blipFill>
        <p:spPr>
          <a:xfrm>
            <a:off x="662940" y="2579241"/>
            <a:ext cx="5311140" cy="4121362"/>
          </a:xfrm>
          <a:prstGeom prst="rect">
            <a:avLst/>
          </a:prstGeom>
        </p:spPr>
      </p:pic>
      <p:sp>
        <p:nvSpPr>
          <p:cNvPr id="7" name="ZoneTexte 6">
            <a:extLst>
              <a:ext uri="{FF2B5EF4-FFF2-40B4-BE49-F238E27FC236}">
                <a16:creationId xmlns:a16="http://schemas.microsoft.com/office/drawing/2014/main" id="{526540CC-E55B-B45F-B18D-AB89AB00EA1C}"/>
              </a:ext>
            </a:extLst>
          </p:cNvPr>
          <p:cNvSpPr txBox="1"/>
          <p:nvPr/>
        </p:nvSpPr>
        <p:spPr>
          <a:xfrm>
            <a:off x="6096000" y="2773680"/>
            <a:ext cx="5433060" cy="1938992"/>
          </a:xfrm>
          <a:prstGeom prst="rect">
            <a:avLst/>
          </a:prstGeom>
          <a:noFill/>
        </p:spPr>
        <p:txBody>
          <a:bodyPr wrap="square" rtlCol="0">
            <a:spAutoFit/>
          </a:bodyPr>
          <a:lstStyle/>
          <a:p>
            <a:pPr algn="just"/>
            <a:r>
              <a:rPr lang="fr-FR" sz="2400" dirty="0"/>
              <a:t>La variable nominale que vous entrez dans « Axes des catégories », sera la variable représentée sur l’axe X et celle dans « Définir les clusters par » représentera les différentes couleurs.</a:t>
            </a:r>
          </a:p>
        </p:txBody>
      </p:sp>
    </p:spTree>
    <p:extLst>
      <p:ext uri="{BB962C8B-B14F-4D97-AF65-F5344CB8AC3E}">
        <p14:creationId xmlns:p14="http://schemas.microsoft.com/office/powerpoint/2010/main" val="4997523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F3E87C2-1E26-0B57-7AF2-EB92EFEF933E}"/>
              </a:ext>
            </a:extLst>
          </p:cNvPr>
          <p:cNvSpPr>
            <a:spLocks noGrp="1"/>
          </p:cNvSpPr>
          <p:nvPr>
            <p:ph type="title"/>
          </p:nvPr>
        </p:nvSpPr>
        <p:spPr>
          <a:xfrm>
            <a:off x="838200" y="243205"/>
            <a:ext cx="10515600" cy="772795"/>
          </a:xfrm>
        </p:spPr>
        <p:txBody>
          <a:bodyPr/>
          <a:lstStyle/>
          <a:p>
            <a:r>
              <a:rPr lang="fr-FR" b="1" dirty="0">
                <a:solidFill>
                  <a:srgbClr val="00B0F0"/>
                </a:solidFill>
              </a:rPr>
              <a:t>III. Construction des graphiques sous SPSS</a:t>
            </a:r>
          </a:p>
        </p:txBody>
      </p:sp>
      <p:sp>
        <p:nvSpPr>
          <p:cNvPr id="4" name="ZoneTexte 3">
            <a:extLst>
              <a:ext uri="{FF2B5EF4-FFF2-40B4-BE49-F238E27FC236}">
                <a16:creationId xmlns:a16="http://schemas.microsoft.com/office/drawing/2014/main" id="{47D1DBCC-B90F-B1DD-B36C-D47917451FF6}"/>
              </a:ext>
            </a:extLst>
          </p:cNvPr>
          <p:cNvSpPr txBox="1"/>
          <p:nvPr/>
        </p:nvSpPr>
        <p:spPr>
          <a:xfrm>
            <a:off x="1635760" y="917247"/>
            <a:ext cx="7325360" cy="461665"/>
          </a:xfrm>
          <a:prstGeom prst="rect">
            <a:avLst/>
          </a:prstGeom>
          <a:noFill/>
        </p:spPr>
        <p:txBody>
          <a:bodyPr wrap="square">
            <a:spAutoFit/>
          </a:bodyPr>
          <a:lstStyle/>
          <a:p>
            <a:r>
              <a:rPr lang="fr-FR" sz="2400" b="1" dirty="0">
                <a:solidFill>
                  <a:srgbClr val="00B0F0"/>
                </a:solidFill>
                <a:latin typeface="+mj-lt"/>
              </a:rPr>
              <a:t>3. Graphiques de moyennes (variables quantitatives) </a:t>
            </a:r>
          </a:p>
        </p:txBody>
      </p:sp>
      <p:sp>
        <p:nvSpPr>
          <p:cNvPr id="5" name="ZoneTexte 4">
            <a:extLst>
              <a:ext uri="{FF2B5EF4-FFF2-40B4-BE49-F238E27FC236}">
                <a16:creationId xmlns:a16="http://schemas.microsoft.com/office/drawing/2014/main" id="{EC52F574-4097-76EB-950C-02F766B45C7E}"/>
              </a:ext>
            </a:extLst>
          </p:cNvPr>
          <p:cNvSpPr txBox="1"/>
          <p:nvPr/>
        </p:nvSpPr>
        <p:spPr>
          <a:xfrm>
            <a:off x="467360" y="1378912"/>
            <a:ext cx="11257280" cy="1569660"/>
          </a:xfrm>
          <a:prstGeom prst="rect">
            <a:avLst/>
          </a:prstGeom>
          <a:noFill/>
        </p:spPr>
        <p:txBody>
          <a:bodyPr wrap="square">
            <a:spAutoFit/>
          </a:bodyPr>
          <a:lstStyle/>
          <a:p>
            <a:pPr algn="just"/>
            <a:r>
              <a:rPr lang="fr-FR" sz="2400" dirty="0"/>
              <a:t>Les graphiques des moyennes servent à représenter les résultats lorsque l'on veut représenter des moyennes de variables quantitatives dans des sous-groupes de l’échantillons définis par des variables nominales. Le chemin : </a:t>
            </a:r>
            <a:r>
              <a:rPr lang="fr-FR" sz="2400" b="1" dirty="0"/>
              <a:t>Graphiques → Boite de dialogue Ancienne Version → Barres…,</a:t>
            </a:r>
          </a:p>
        </p:txBody>
      </p:sp>
      <p:pic>
        <p:nvPicPr>
          <p:cNvPr id="7" name="Image 6">
            <a:extLst>
              <a:ext uri="{FF2B5EF4-FFF2-40B4-BE49-F238E27FC236}">
                <a16:creationId xmlns:a16="http://schemas.microsoft.com/office/drawing/2014/main" id="{5E306E1C-E525-E055-9AF9-78F550FC1838}"/>
              </a:ext>
            </a:extLst>
          </p:cNvPr>
          <p:cNvPicPr>
            <a:picLocks noChangeAspect="1"/>
          </p:cNvPicPr>
          <p:nvPr/>
        </p:nvPicPr>
        <p:blipFill>
          <a:blip r:embed="rId2"/>
          <a:stretch>
            <a:fillRect/>
          </a:stretch>
        </p:blipFill>
        <p:spPr>
          <a:xfrm>
            <a:off x="3095901" y="2948572"/>
            <a:ext cx="4405077" cy="3574148"/>
          </a:xfrm>
          <a:prstGeom prst="rect">
            <a:avLst/>
          </a:prstGeom>
        </p:spPr>
      </p:pic>
    </p:spTree>
    <p:extLst>
      <p:ext uri="{BB962C8B-B14F-4D97-AF65-F5344CB8AC3E}">
        <p14:creationId xmlns:p14="http://schemas.microsoft.com/office/powerpoint/2010/main" val="28211598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F3E87C2-1E26-0B57-7AF2-EB92EFEF933E}"/>
              </a:ext>
            </a:extLst>
          </p:cNvPr>
          <p:cNvSpPr>
            <a:spLocks noGrp="1"/>
          </p:cNvSpPr>
          <p:nvPr>
            <p:ph type="title"/>
          </p:nvPr>
        </p:nvSpPr>
        <p:spPr>
          <a:xfrm>
            <a:off x="838200" y="243205"/>
            <a:ext cx="10515600" cy="772795"/>
          </a:xfrm>
        </p:spPr>
        <p:txBody>
          <a:bodyPr/>
          <a:lstStyle/>
          <a:p>
            <a:r>
              <a:rPr lang="fr-FR" b="1" dirty="0">
                <a:solidFill>
                  <a:srgbClr val="00B0F0"/>
                </a:solidFill>
              </a:rPr>
              <a:t>III. Construction des graphiques sous SPSS</a:t>
            </a:r>
          </a:p>
        </p:txBody>
      </p:sp>
      <p:sp>
        <p:nvSpPr>
          <p:cNvPr id="4" name="ZoneTexte 3">
            <a:extLst>
              <a:ext uri="{FF2B5EF4-FFF2-40B4-BE49-F238E27FC236}">
                <a16:creationId xmlns:a16="http://schemas.microsoft.com/office/drawing/2014/main" id="{47D1DBCC-B90F-B1DD-B36C-D47917451FF6}"/>
              </a:ext>
            </a:extLst>
          </p:cNvPr>
          <p:cNvSpPr txBox="1"/>
          <p:nvPr/>
        </p:nvSpPr>
        <p:spPr>
          <a:xfrm>
            <a:off x="1635760" y="917247"/>
            <a:ext cx="7325360" cy="461665"/>
          </a:xfrm>
          <a:prstGeom prst="rect">
            <a:avLst/>
          </a:prstGeom>
          <a:noFill/>
        </p:spPr>
        <p:txBody>
          <a:bodyPr wrap="square">
            <a:spAutoFit/>
          </a:bodyPr>
          <a:lstStyle/>
          <a:p>
            <a:r>
              <a:rPr lang="fr-FR" sz="2400" b="1" dirty="0">
                <a:solidFill>
                  <a:srgbClr val="00B0F0"/>
                </a:solidFill>
                <a:latin typeface="+mj-lt"/>
              </a:rPr>
              <a:t>3. Graphiques de moyennes (variables quantitatives) </a:t>
            </a:r>
          </a:p>
        </p:txBody>
      </p:sp>
      <p:sp>
        <p:nvSpPr>
          <p:cNvPr id="5" name="ZoneTexte 4">
            <a:extLst>
              <a:ext uri="{FF2B5EF4-FFF2-40B4-BE49-F238E27FC236}">
                <a16:creationId xmlns:a16="http://schemas.microsoft.com/office/drawing/2014/main" id="{36838745-D6B3-D5DC-1CBD-1D94F99F3359}"/>
              </a:ext>
            </a:extLst>
          </p:cNvPr>
          <p:cNvSpPr txBox="1"/>
          <p:nvPr/>
        </p:nvSpPr>
        <p:spPr>
          <a:xfrm>
            <a:off x="508000" y="1378912"/>
            <a:ext cx="11419840" cy="1569660"/>
          </a:xfrm>
          <a:prstGeom prst="rect">
            <a:avLst/>
          </a:prstGeom>
          <a:noFill/>
        </p:spPr>
        <p:txBody>
          <a:bodyPr wrap="square">
            <a:spAutoFit/>
          </a:bodyPr>
          <a:lstStyle/>
          <a:p>
            <a:pPr algn="just"/>
            <a:r>
              <a:rPr lang="fr-FR" sz="2400" b="1" dirty="0"/>
              <a:t>Cas 1 </a:t>
            </a:r>
            <a:r>
              <a:rPr lang="fr-FR" sz="2400" dirty="0"/>
              <a:t>: Une variable nominale et une variable quantitative. Choisir </a:t>
            </a:r>
            <a:r>
              <a:rPr lang="fr-FR" sz="2400" b="1" dirty="0"/>
              <a:t>Simple et Récapitulatifs pour groupes d’observations</a:t>
            </a:r>
            <a:r>
              <a:rPr lang="fr-FR" sz="2400" dirty="0"/>
              <a:t>, puis presser Définir. Cochez Autres statistiques (moyenne par exemple) dans la case « Les Barre représentent », entrez la variable quantitative dans « Variable » et la variable nominale dans « Axes des catégories ».</a:t>
            </a:r>
          </a:p>
        </p:txBody>
      </p:sp>
      <p:pic>
        <p:nvPicPr>
          <p:cNvPr id="7" name="Image 6">
            <a:extLst>
              <a:ext uri="{FF2B5EF4-FFF2-40B4-BE49-F238E27FC236}">
                <a16:creationId xmlns:a16="http://schemas.microsoft.com/office/drawing/2014/main" id="{F245F04E-D20B-56A1-7D03-60F29CDF54AF}"/>
              </a:ext>
            </a:extLst>
          </p:cNvPr>
          <p:cNvPicPr>
            <a:picLocks noChangeAspect="1"/>
          </p:cNvPicPr>
          <p:nvPr/>
        </p:nvPicPr>
        <p:blipFill>
          <a:blip r:embed="rId2"/>
          <a:stretch>
            <a:fillRect/>
          </a:stretch>
        </p:blipFill>
        <p:spPr>
          <a:xfrm>
            <a:off x="3317240" y="2948572"/>
            <a:ext cx="4587240" cy="3666223"/>
          </a:xfrm>
          <a:prstGeom prst="rect">
            <a:avLst/>
          </a:prstGeom>
        </p:spPr>
      </p:pic>
    </p:spTree>
    <p:extLst>
      <p:ext uri="{BB962C8B-B14F-4D97-AF65-F5344CB8AC3E}">
        <p14:creationId xmlns:p14="http://schemas.microsoft.com/office/powerpoint/2010/main" val="3151224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F3E87C2-1E26-0B57-7AF2-EB92EFEF933E}"/>
              </a:ext>
            </a:extLst>
          </p:cNvPr>
          <p:cNvSpPr>
            <a:spLocks noGrp="1"/>
          </p:cNvSpPr>
          <p:nvPr>
            <p:ph type="title"/>
          </p:nvPr>
        </p:nvSpPr>
        <p:spPr>
          <a:xfrm>
            <a:off x="838200" y="243205"/>
            <a:ext cx="10515600" cy="772795"/>
          </a:xfrm>
        </p:spPr>
        <p:txBody>
          <a:bodyPr/>
          <a:lstStyle/>
          <a:p>
            <a:r>
              <a:rPr lang="fr-FR" b="1" dirty="0">
                <a:solidFill>
                  <a:srgbClr val="00B0F0"/>
                </a:solidFill>
              </a:rPr>
              <a:t>III. Construction des graphiques sous SPSS</a:t>
            </a:r>
          </a:p>
        </p:txBody>
      </p:sp>
      <p:sp>
        <p:nvSpPr>
          <p:cNvPr id="4" name="ZoneTexte 3">
            <a:extLst>
              <a:ext uri="{FF2B5EF4-FFF2-40B4-BE49-F238E27FC236}">
                <a16:creationId xmlns:a16="http://schemas.microsoft.com/office/drawing/2014/main" id="{47D1DBCC-B90F-B1DD-B36C-D47917451FF6}"/>
              </a:ext>
            </a:extLst>
          </p:cNvPr>
          <p:cNvSpPr txBox="1"/>
          <p:nvPr/>
        </p:nvSpPr>
        <p:spPr>
          <a:xfrm>
            <a:off x="1635760" y="917247"/>
            <a:ext cx="7325360" cy="461665"/>
          </a:xfrm>
          <a:prstGeom prst="rect">
            <a:avLst/>
          </a:prstGeom>
          <a:noFill/>
        </p:spPr>
        <p:txBody>
          <a:bodyPr wrap="square">
            <a:spAutoFit/>
          </a:bodyPr>
          <a:lstStyle/>
          <a:p>
            <a:r>
              <a:rPr lang="fr-FR" sz="2400" b="1" dirty="0">
                <a:solidFill>
                  <a:srgbClr val="00B0F0"/>
                </a:solidFill>
                <a:latin typeface="+mj-lt"/>
              </a:rPr>
              <a:t>3. Graphiques de moyennes (variables quantitatives) </a:t>
            </a:r>
          </a:p>
        </p:txBody>
      </p:sp>
      <p:pic>
        <p:nvPicPr>
          <p:cNvPr id="9" name="Image 8">
            <a:extLst>
              <a:ext uri="{FF2B5EF4-FFF2-40B4-BE49-F238E27FC236}">
                <a16:creationId xmlns:a16="http://schemas.microsoft.com/office/drawing/2014/main" id="{52D1B97A-6730-292C-2F20-517CFBC85468}"/>
              </a:ext>
            </a:extLst>
          </p:cNvPr>
          <p:cNvPicPr>
            <a:picLocks noChangeAspect="1"/>
          </p:cNvPicPr>
          <p:nvPr/>
        </p:nvPicPr>
        <p:blipFill>
          <a:blip r:embed="rId2"/>
          <a:stretch>
            <a:fillRect/>
          </a:stretch>
        </p:blipFill>
        <p:spPr>
          <a:xfrm>
            <a:off x="958896" y="1595888"/>
            <a:ext cx="4131264" cy="4479792"/>
          </a:xfrm>
          <a:prstGeom prst="rect">
            <a:avLst/>
          </a:prstGeom>
        </p:spPr>
      </p:pic>
      <p:sp>
        <p:nvSpPr>
          <p:cNvPr id="10" name="ZoneTexte 9">
            <a:extLst>
              <a:ext uri="{FF2B5EF4-FFF2-40B4-BE49-F238E27FC236}">
                <a16:creationId xmlns:a16="http://schemas.microsoft.com/office/drawing/2014/main" id="{9A94279F-33BC-D94E-2B12-30FC265AD763}"/>
              </a:ext>
            </a:extLst>
          </p:cNvPr>
          <p:cNvSpPr txBox="1"/>
          <p:nvPr/>
        </p:nvSpPr>
        <p:spPr>
          <a:xfrm>
            <a:off x="5298440" y="1595888"/>
            <a:ext cx="6405880" cy="4308872"/>
          </a:xfrm>
          <a:prstGeom prst="rect">
            <a:avLst/>
          </a:prstGeom>
          <a:noFill/>
        </p:spPr>
        <p:txBody>
          <a:bodyPr wrap="square" rtlCol="0">
            <a:spAutoFit/>
          </a:bodyPr>
          <a:lstStyle/>
          <a:p>
            <a:pPr algn="just"/>
            <a:r>
              <a:rPr lang="fr-FR" sz="2200" dirty="0"/>
              <a:t>Dans l’onglet Options…, vous pouvez représenter les barres d'erreur (soit l'intervalle de confiance généralement de 95%, soit l'erreur standard ou l'écart-type, en fixant le Multiplier à 1 : barre d’erreur = 1 x le SD ou le SE au-dessus et au-dessous de la moyenne représentée par la hauteur du bâtonnet)</a:t>
            </a:r>
          </a:p>
          <a:p>
            <a:pPr algn="just"/>
            <a:endParaRPr lang="fr-FR" sz="2200" dirty="0"/>
          </a:p>
          <a:p>
            <a:pPr algn="just"/>
            <a:r>
              <a:rPr lang="fr-FR" sz="2400" i="1" dirty="0"/>
              <a:t>Nb !!! En cliquant deux fois sur le graphique, puis deux fois sur les différentes parties du graphique (axes, barres, etc.), vous pouvez l'éditer pour le rendre plus lisible (nom des axes, grandeur des polices, couleurs, etc.).</a:t>
            </a:r>
            <a:endParaRPr lang="fr-FR" sz="2200" i="1" dirty="0"/>
          </a:p>
        </p:txBody>
      </p:sp>
    </p:spTree>
    <p:extLst>
      <p:ext uri="{BB962C8B-B14F-4D97-AF65-F5344CB8AC3E}">
        <p14:creationId xmlns:p14="http://schemas.microsoft.com/office/powerpoint/2010/main" val="5740392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F3E87C2-1E26-0B57-7AF2-EB92EFEF933E}"/>
              </a:ext>
            </a:extLst>
          </p:cNvPr>
          <p:cNvSpPr>
            <a:spLocks noGrp="1"/>
          </p:cNvSpPr>
          <p:nvPr>
            <p:ph type="title"/>
          </p:nvPr>
        </p:nvSpPr>
        <p:spPr>
          <a:xfrm>
            <a:off x="838200" y="243205"/>
            <a:ext cx="10515600" cy="772795"/>
          </a:xfrm>
        </p:spPr>
        <p:txBody>
          <a:bodyPr/>
          <a:lstStyle/>
          <a:p>
            <a:r>
              <a:rPr lang="fr-FR" b="1" dirty="0">
                <a:solidFill>
                  <a:srgbClr val="00B0F0"/>
                </a:solidFill>
              </a:rPr>
              <a:t>III. Construction des graphiques sous SPSS</a:t>
            </a:r>
          </a:p>
        </p:txBody>
      </p:sp>
      <p:sp>
        <p:nvSpPr>
          <p:cNvPr id="4" name="ZoneTexte 3">
            <a:extLst>
              <a:ext uri="{FF2B5EF4-FFF2-40B4-BE49-F238E27FC236}">
                <a16:creationId xmlns:a16="http://schemas.microsoft.com/office/drawing/2014/main" id="{47D1DBCC-B90F-B1DD-B36C-D47917451FF6}"/>
              </a:ext>
            </a:extLst>
          </p:cNvPr>
          <p:cNvSpPr txBox="1"/>
          <p:nvPr/>
        </p:nvSpPr>
        <p:spPr>
          <a:xfrm>
            <a:off x="1635760" y="917247"/>
            <a:ext cx="7325360" cy="461665"/>
          </a:xfrm>
          <a:prstGeom prst="rect">
            <a:avLst/>
          </a:prstGeom>
          <a:noFill/>
        </p:spPr>
        <p:txBody>
          <a:bodyPr wrap="square">
            <a:spAutoFit/>
          </a:bodyPr>
          <a:lstStyle/>
          <a:p>
            <a:r>
              <a:rPr lang="fr-FR" sz="2400" b="1" dirty="0">
                <a:solidFill>
                  <a:srgbClr val="00B0F0"/>
                </a:solidFill>
                <a:latin typeface="+mj-lt"/>
              </a:rPr>
              <a:t>3. Graphiques de moyennes (variables quantitatives) </a:t>
            </a:r>
          </a:p>
        </p:txBody>
      </p:sp>
      <p:sp>
        <p:nvSpPr>
          <p:cNvPr id="5" name="ZoneTexte 4">
            <a:extLst>
              <a:ext uri="{FF2B5EF4-FFF2-40B4-BE49-F238E27FC236}">
                <a16:creationId xmlns:a16="http://schemas.microsoft.com/office/drawing/2014/main" id="{9BF5FA9F-A8A5-C070-DFC5-BB80276A4131}"/>
              </a:ext>
            </a:extLst>
          </p:cNvPr>
          <p:cNvSpPr txBox="1"/>
          <p:nvPr/>
        </p:nvSpPr>
        <p:spPr>
          <a:xfrm>
            <a:off x="520700" y="1351816"/>
            <a:ext cx="11150600" cy="5262979"/>
          </a:xfrm>
          <a:prstGeom prst="rect">
            <a:avLst/>
          </a:prstGeom>
          <a:noFill/>
        </p:spPr>
        <p:txBody>
          <a:bodyPr wrap="square">
            <a:spAutoFit/>
          </a:bodyPr>
          <a:lstStyle/>
          <a:p>
            <a:pPr algn="just"/>
            <a:r>
              <a:rPr lang="fr-FR" sz="2800" b="1" dirty="0"/>
              <a:t>Cas 2 </a:t>
            </a:r>
            <a:r>
              <a:rPr lang="fr-FR" sz="2800" dirty="0"/>
              <a:t>: Une variable nominale et plusieurs variables quantitatives. Choisir </a:t>
            </a:r>
            <a:r>
              <a:rPr lang="fr-FR" sz="2800" b="1" dirty="0"/>
              <a:t>En cluster et Récapitulatif pour variables distinctes</a:t>
            </a:r>
            <a:r>
              <a:rPr lang="fr-FR" sz="2800" dirty="0"/>
              <a:t>. Les variables quantitatives sont à placer dans la case Les barres représentent : et la variable nominale dans Axes des catégories. Les barres d’erreur sont dans l’onglet Options… comme précédemment décrit. </a:t>
            </a:r>
          </a:p>
          <a:p>
            <a:pPr algn="just"/>
            <a:endParaRPr lang="fr-FR" sz="2800" dirty="0"/>
          </a:p>
          <a:p>
            <a:pPr algn="just"/>
            <a:r>
              <a:rPr lang="fr-FR" sz="2800" b="1" dirty="0"/>
              <a:t>Cas 3 </a:t>
            </a:r>
            <a:r>
              <a:rPr lang="fr-FR" sz="2800" dirty="0"/>
              <a:t>: Une variable quantitative et plusieurs variables nominales. Choisir </a:t>
            </a:r>
            <a:r>
              <a:rPr lang="fr-FR" sz="2800" b="1" dirty="0"/>
              <a:t>En cluster et Récapitulatifs pour groupes d’observations</a:t>
            </a:r>
            <a:r>
              <a:rPr lang="fr-FR" sz="2800" dirty="0"/>
              <a:t>. La variable quantitative est à placer dans la case </a:t>
            </a:r>
            <a:r>
              <a:rPr lang="fr-FR" sz="2800" b="1" dirty="0"/>
              <a:t>Variables</a:t>
            </a:r>
            <a:r>
              <a:rPr lang="fr-FR" sz="2800" dirty="0"/>
              <a:t>: (choisir généralement Autres statistiques (moyenne par exemple)) et les variables nominales dans </a:t>
            </a:r>
            <a:r>
              <a:rPr lang="fr-FR" sz="2800" b="1" dirty="0"/>
              <a:t>Axes des catégories </a:t>
            </a:r>
            <a:r>
              <a:rPr lang="fr-FR" sz="2800" dirty="0"/>
              <a:t>(axe des x) et </a:t>
            </a:r>
            <a:r>
              <a:rPr lang="fr-FR" sz="2800" b="1" dirty="0"/>
              <a:t>Définir les clusters par</a:t>
            </a:r>
            <a:r>
              <a:rPr lang="fr-FR" sz="2800" dirty="0"/>
              <a:t>, barres de couleur différente.</a:t>
            </a:r>
          </a:p>
        </p:txBody>
      </p:sp>
    </p:spTree>
    <p:extLst>
      <p:ext uri="{BB962C8B-B14F-4D97-AF65-F5344CB8AC3E}">
        <p14:creationId xmlns:p14="http://schemas.microsoft.com/office/powerpoint/2010/main" val="6236462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F3E87C2-1E26-0B57-7AF2-EB92EFEF933E}"/>
              </a:ext>
            </a:extLst>
          </p:cNvPr>
          <p:cNvSpPr>
            <a:spLocks noGrp="1"/>
          </p:cNvSpPr>
          <p:nvPr>
            <p:ph type="title"/>
          </p:nvPr>
        </p:nvSpPr>
        <p:spPr>
          <a:xfrm>
            <a:off x="838200" y="161925"/>
            <a:ext cx="10515600" cy="772795"/>
          </a:xfrm>
        </p:spPr>
        <p:txBody>
          <a:bodyPr/>
          <a:lstStyle/>
          <a:p>
            <a:r>
              <a:rPr lang="fr-FR" b="1" dirty="0">
                <a:solidFill>
                  <a:srgbClr val="00B0F0"/>
                </a:solidFill>
              </a:rPr>
              <a:t>III. Construction des graphiques sous SPSS</a:t>
            </a:r>
          </a:p>
        </p:txBody>
      </p:sp>
      <p:sp>
        <p:nvSpPr>
          <p:cNvPr id="4" name="ZoneTexte 3">
            <a:extLst>
              <a:ext uri="{FF2B5EF4-FFF2-40B4-BE49-F238E27FC236}">
                <a16:creationId xmlns:a16="http://schemas.microsoft.com/office/drawing/2014/main" id="{47D1DBCC-B90F-B1DD-B36C-D47917451FF6}"/>
              </a:ext>
            </a:extLst>
          </p:cNvPr>
          <p:cNvSpPr txBox="1"/>
          <p:nvPr/>
        </p:nvSpPr>
        <p:spPr>
          <a:xfrm>
            <a:off x="1635760" y="795327"/>
            <a:ext cx="10035540" cy="461665"/>
          </a:xfrm>
          <a:prstGeom prst="rect">
            <a:avLst/>
          </a:prstGeom>
          <a:noFill/>
        </p:spPr>
        <p:txBody>
          <a:bodyPr wrap="square">
            <a:spAutoFit/>
          </a:bodyPr>
          <a:lstStyle/>
          <a:p>
            <a:r>
              <a:rPr lang="fr-FR" sz="2400" b="1" dirty="0">
                <a:solidFill>
                  <a:srgbClr val="00B0F0"/>
                </a:solidFill>
                <a:latin typeface="+mj-lt"/>
              </a:rPr>
              <a:t>4. Graphique en barre ou histogramme groupé (des variables qualitatives)</a:t>
            </a:r>
          </a:p>
        </p:txBody>
      </p:sp>
      <p:sp>
        <p:nvSpPr>
          <p:cNvPr id="5" name="ZoneTexte 4">
            <a:extLst>
              <a:ext uri="{FF2B5EF4-FFF2-40B4-BE49-F238E27FC236}">
                <a16:creationId xmlns:a16="http://schemas.microsoft.com/office/drawing/2014/main" id="{9BF5FA9F-A8A5-C070-DFC5-BB80276A4131}"/>
              </a:ext>
            </a:extLst>
          </p:cNvPr>
          <p:cNvSpPr txBox="1"/>
          <p:nvPr/>
        </p:nvSpPr>
        <p:spPr>
          <a:xfrm>
            <a:off x="520700" y="1158776"/>
            <a:ext cx="11150600" cy="2246769"/>
          </a:xfrm>
          <a:prstGeom prst="rect">
            <a:avLst/>
          </a:prstGeom>
          <a:noFill/>
        </p:spPr>
        <p:txBody>
          <a:bodyPr wrap="square">
            <a:spAutoFit/>
          </a:bodyPr>
          <a:lstStyle/>
          <a:p>
            <a:pPr algn="just"/>
            <a:r>
              <a:rPr lang="fr-FR" sz="2800" dirty="0"/>
              <a:t>Ces graphiques vous permettent de présenter les effectifs ou pourcentage des variables nominales sous forme des barres 📊 (groupés ou non). On l’obtenir directement à partir des tableaux croisés en cochant l’onglet « afficher les graphiques en barre en cluster ». Chemin : </a:t>
            </a:r>
            <a:r>
              <a:rPr lang="fr-FR" sz="2800" b="1" dirty="0"/>
              <a:t>Analyse → Statistiques descriptives →Tableaux croisés</a:t>
            </a:r>
            <a:r>
              <a:rPr lang="fr-FR" sz="2800" dirty="0"/>
              <a:t> :</a:t>
            </a:r>
          </a:p>
        </p:txBody>
      </p:sp>
      <p:pic>
        <p:nvPicPr>
          <p:cNvPr id="7" name="Image 6">
            <a:extLst>
              <a:ext uri="{FF2B5EF4-FFF2-40B4-BE49-F238E27FC236}">
                <a16:creationId xmlns:a16="http://schemas.microsoft.com/office/drawing/2014/main" id="{688E7EA4-A8C5-D38F-4A94-EC6F233266A4}"/>
              </a:ext>
            </a:extLst>
          </p:cNvPr>
          <p:cNvPicPr>
            <a:picLocks noChangeAspect="1"/>
          </p:cNvPicPr>
          <p:nvPr/>
        </p:nvPicPr>
        <p:blipFill>
          <a:blip r:embed="rId2"/>
          <a:stretch>
            <a:fillRect/>
          </a:stretch>
        </p:blipFill>
        <p:spPr>
          <a:xfrm>
            <a:off x="3628911" y="3405545"/>
            <a:ext cx="4426177" cy="3209250"/>
          </a:xfrm>
          <a:prstGeom prst="rect">
            <a:avLst/>
          </a:prstGeom>
        </p:spPr>
      </p:pic>
    </p:spTree>
    <p:extLst>
      <p:ext uri="{BB962C8B-B14F-4D97-AF65-F5344CB8AC3E}">
        <p14:creationId xmlns:p14="http://schemas.microsoft.com/office/powerpoint/2010/main" val="37769213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B170B10-6B44-9949-F686-AF2751186FA4}"/>
              </a:ext>
            </a:extLst>
          </p:cNvPr>
          <p:cNvSpPr>
            <a:spLocks noGrp="1"/>
          </p:cNvSpPr>
          <p:nvPr>
            <p:ph type="title"/>
          </p:nvPr>
        </p:nvSpPr>
        <p:spPr/>
        <p:txBody>
          <a:bodyPr/>
          <a:lstStyle/>
          <a:p>
            <a:r>
              <a:rPr lang="fr-FR" b="1" dirty="0">
                <a:solidFill>
                  <a:srgbClr val="00B0F0"/>
                </a:solidFill>
              </a:rPr>
              <a:t>I. Pondération des données</a:t>
            </a:r>
          </a:p>
        </p:txBody>
      </p:sp>
      <p:sp>
        <p:nvSpPr>
          <p:cNvPr id="3" name="Espace réservé du contenu 2">
            <a:extLst>
              <a:ext uri="{FF2B5EF4-FFF2-40B4-BE49-F238E27FC236}">
                <a16:creationId xmlns:a16="http://schemas.microsoft.com/office/drawing/2014/main" id="{C1EAD97D-1BAC-970A-53B2-0286F3A7B0FA}"/>
              </a:ext>
            </a:extLst>
          </p:cNvPr>
          <p:cNvSpPr>
            <a:spLocks noGrp="1"/>
          </p:cNvSpPr>
          <p:nvPr>
            <p:ph idx="1"/>
          </p:nvPr>
        </p:nvSpPr>
        <p:spPr>
          <a:xfrm>
            <a:off x="838200" y="1391920"/>
            <a:ext cx="10515600" cy="5100955"/>
          </a:xfrm>
        </p:spPr>
        <p:txBody>
          <a:bodyPr/>
          <a:lstStyle/>
          <a:p>
            <a:pPr>
              <a:lnSpc>
                <a:spcPct val="150000"/>
              </a:lnSpc>
            </a:pPr>
            <a:r>
              <a:rPr lang="fr-FR" dirty="0"/>
              <a:t>Pour pondérer les observations, on rentre dans </a:t>
            </a:r>
            <a:r>
              <a:rPr lang="fr-FR" b="1" dirty="0"/>
              <a:t>Données → Pondérer les observations</a:t>
            </a:r>
            <a:r>
              <a:rPr lang="fr-FR" dirty="0"/>
              <a:t> et on a la boite de dialogue :</a:t>
            </a:r>
          </a:p>
        </p:txBody>
      </p:sp>
      <p:pic>
        <p:nvPicPr>
          <p:cNvPr id="5" name="Image 4">
            <a:extLst>
              <a:ext uri="{FF2B5EF4-FFF2-40B4-BE49-F238E27FC236}">
                <a16:creationId xmlns:a16="http://schemas.microsoft.com/office/drawing/2014/main" id="{21516D3F-D6AD-DB8C-04EC-D10B1B890FDC}"/>
              </a:ext>
            </a:extLst>
          </p:cNvPr>
          <p:cNvPicPr>
            <a:picLocks noChangeAspect="1"/>
          </p:cNvPicPr>
          <p:nvPr/>
        </p:nvPicPr>
        <p:blipFill>
          <a:blip r:embed="rId2"/>
          <a:stretch>
            <a:fillRect/>
          </a:stretch>
        </p:blipFill>
        <p:spPr>
          <a:xfrm>
            <a:off x="972082" y="2814320"/>
            <a:ext cx="4834359" cy="3497580"/>
          </a:xfrm>
          <a:prstGeom prst="rect">
            <a:avLst/>
          </a:prstGeom>
        </p:spPr>
      </p:pic>
      <p:sp>
        <p:nvSpPr>
          <p:cNvPr id="7" name="ZoneTexte 6">
            <a:extLst>
              <a:ext uri="{FF2B5EF4-FFF2-40B4-BE49-F238E27FC236}">
                <a16:creationId xmlns:a16="http://schemas.microsoft.com/office/drawing/2014/main" id="{6EF150A8-8CFF-5746-FFD5-AF0EDBBB8520}"/>
              </a:ext>
            </a:extLst>
          </p:cNvPr>
          <p:cNvSpPr txBox="1"/>
          <p:nvPr/>
        </p:nvSpPr>
        <p:spPr>
          <a:xfrm>
            <a:off x="6385559" y="2814320"/>
            <a:ext cx="4834359" cy="3108543"/>
          </a:xfrm>
          <a:prstGeom prst="rect">
            <a:avLst/>
          </a:prstGeom>
          <a:noFill/>
        </p:spPr>
        <p:txBody>
          <a:bodyPr wrap="square">
            <a:spAutoFit/>
          </a:bodyPr>
          <a:lstStyle/>
          <a:p>
            <a:pPr algn="just"/>
            <a:r>
              <a:rPr lang="fr-FR" sz="2800" dirty="0"/>
              <a:t>Sélectionnez ensuite « </a:t>
            </a:r>
            <a:r>
              <a:rPr lang="fr-FR" sz="2800" b="1" dirty="0"/>
              <a:t>Pondérer les observations par</a:t>
            </a:r>
            <a:r>
              <a:rPr lang="fr-FR" sz="2800" dirty="0"/>
              <a:t> » et vous placez la variable poids dans l’espace « Variable de fréquence ». On clique sur ok ou coller si on veut gardez la syntaxe.</a:t>
            </a:r>
          </a:p>
        </p:txBody>
      </p:sp>
    </p:spTree>
    <p:extLst>
      <p:ext uri="{BB962C8B-B14F-4D97-AF65-F5344CB8AC3E}">
        <p14:creationId xmlns:p14="http://schemas.microsoft.com/office/powerpoint/2010/main" val="160373451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F3E87C2-1E26-0B57-7AF2-EB92EFEF933E}"/>
              </a:ext>
            </a:extLst>
          </p:cNvPr>
          <p:cNvSpPr>
            <a:spLocks noGrp="1"/>
          </p:cNvSpPr>
          <p:nvPr>
            <p:ph type="title"/>
          </p:nvPr>
        </p:nvSpPr>
        <p:spPr>
          <a:xfrm>
            <a:off x="838200" y="161925"/>
            <a:ext cx="10515600" cy="772795"/>
          </a:xfrm>
        </p:spPr>
        <p:txBody>
          <a:bodyPr/>
          <a:lstStyle/>
          <a:p>
            <a:r>
              <a:rPr lang="fr-FR" b="1" dirty="0">
                <a:solidFill>
                  <a:srgbClr val="00B0F0"/>
                </a:solidFill>
              </a:rPr>
              <a:t>III. Construction des graphiques sous SPSS</a:t>
            </a:r>
          </a:p>
        </p:txBody>
      </p:sp>
      <p:sp>
        <p:nvSpPr>
          <p:cNvPr id="4" name="ZoneTexte 3">
            <a:extLst>
              <a:ext uri="{FF2B5EF4-FFF2-40B4-BE49-F238E27FC236}">
                <a16:creationId xmlns:a16="http://schemas.microsoft.com/office/drawing/2014/main" id="{47D1DBCC-B90F-B1DD-B36C-D47917451FF6}"/>
              </a:ext>
            </a:extLst>
          </p:cNvPr>
          <p:cNvSpPr txBox="1"/>
          <p:nvPr/>
        </p:nvSpPr>
        <p:spPr>
          <a:xfrm>
            <a:off x="1635760" y="795327"/>
            <a:ext cx="10035540" cy="461665"/>
          </a:xfrm>
          <a:prstGeom prst="rect">
            <a:avLst/>
          </a:prstGeom>
          <a:noFill/>
        </p:spPr>
        <p:txBody>
          <a:bodyPr wrap="square">
            <a:spAutoFit/>
          </a:bodyPr>
          <a:lstStyle/>
          <a:p>
            <a:r>
              <a:rPr lang="fr-FR" sz="2400" b="1" dirty="0">
                <a:solidFill>
                  <a:srgbClr val="00B0F0"/>
                </a:solidFill>
                <a:latin typeface="+mj-lt"/>
              </a:rPr>
              <a:t>5. Diagramme circulaire</a:t>
            </a:r>
          </a:p>
        </p:txBody>
      </p:sp>
      <p:sp>
        <p:nvSpPr>
          <p:cNvPr id="8" name="ZoneTexte 7">
            <a:extLst>
              <a:ext uri="{FF2B5EF4-FFF2-40B4-BE49-F238E27FC236}">
                <a16:creationId xmlns:a16="http://schemas.microsoft.com/office/drawing/2014/main" id="{55B14F17-1EB8-0EF6-A26B-714994016505}"/>
              </a:ext>
            </a:extLst>
          </p:cNvPr>
          <p:cNvSpPr txBox="1"/>
          <p:nvPr/>
        </p:nvSpPr>
        <p:spPr>
          <a:xfrm>
            <a:off x="1137920" y="1290229"/>
            <a:ext cx="9337040" cy="2308324"/>
          </a:xfrm>
          <a:prstGeom prst="rect">
            <a:avLst/>
          </a:prstGeom>
          <a:noFill/>
        </p:spPr>
        <p:txBody>
          <a:bodyPr wrap="square" rtlCol="0">
            <a:spAutoFit/>
          </a:bodyPr>
          <a:lstStyle/>
          <a:p>
            <a:pPr algn="just"/>
            <a:r>
              <a:rPr lang="fr-FR" sz="2400" dirty="0"/>
              <a:t>Ce diagramme permet de présenter les fréquences ou pourcentage d’une variable catégorielle dans un cercle. </a:t>
            </a:r>
          </a:p>
          <a:p>
            <a:pPr algn="just"/>
            <a:r>
              <a:rPr lang="fr-FR" sz="2400" dirty="0"/>
              <a:t>Chemin : </a:t>
            </a:r>
            <a:r>
              <a:rPr lang="fr-FR" sz="2400" b="1" dirty="0"/>
              <a:t>Graphiques → Boite de dialogue ancienne version → Circulaire,</a:t>
            </a:r>
          </a:p>
          <a:p>
            <a:pPr algn="just"/>
            <a:endParaRPr lang="fr-FR" sz="2400" b="1" dirty="0"/>
          </a:p>
          <a:p>
            <a:pPr algn="just"/>
            <a:r>
              <a:rPr lang="fr-FR" sz="2400" dirty="0"/>
              <a:t>Choisissez le format de présentation en fonction du nombre de diagramme circulaire que vous voulez présenter la même page :</a:t>
            </a:r>
            <a:endParaRPr lang="fr-FR" sz="2400" b="1" dirty="0"/>
          </a:p>
        </p:txBody>
      </p:sp>
      <p:pic>
        <p:nvPicPr>
          <p:cNvPr id="5" name="Image 4">
            <a:extLst>
              <a:ext uri="{FF2B5EF4-FFF2-40B4-BE49-F238E27FC236}">
                <a16:creationId xmlns:a16="http://schemas.microsoft.com/office/drawing/2014/main" id="{835AB7BB-548F-7A93-CACE-F3C0652727D1}"/>
              </a:ext>
            </a:extLst>
          </p:cNvPr>
          <p:cNvPicPr>
            <a:picLocks noChangeAspect="1"/>
          </p:cNvPicPr>
          <p:nvPr/>
        </p:nvPicPr>
        <p:blipFill>
          <a:blip r:embed="rId2"/>
          <a:stretch>
            <a:fillRect/>
          </a:stretch>
        </p:blipFill>
        <p:spPr>
          <a:xfrm>
            <a:off x="3276455" y="3631790"/>
            <a:ext cx="4445145" cy="2769010"/>
          </a:xfrm>
          <a:prstGeom prst="rect">
            <a:avLst/>
          </a:prstGeom>
        </p:spPr>
      </p:pic>
    </p:spTree>
    <p:extLst>
      <p:ext uri="{BB962C8B-B14F-4D97-AF65-F5344CB8AC3E}">
        <p14:creationId xmlns:p14="http://schemas.microsoft.com/office/powerpoint/2010/main" val="12454647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F3E87C2-1E26-0B57-7AF2-EB92EFEF933E}"/>
              </a:ext>
            </a:extLst>
          </p:cNvPr>
          <p:cNvSpPr>
            <a:spLocks noGrp="1"/>
          </p:cNvSpPr>
          <p:nvPr>
            <p:ph type="title"/>
          </p:nvPr>
        </p:nvSpPr>
        <p:spPr>
          <a:xfrm>
            <a:off x="838200" y="161925"/>
            <a:ext cx="10515600" cy="772795"/>
          </a:xfrm>
        </p:spPr>
        <p:txBody>
          <a:bodyPr/>
          <a:lstStyle/>
          <a:p>
            <a:r>
              <a:rPr lang="fr-FR" b="1" dirty="0">
                <a:solidFill>
                  <a:srgbClr val="00B0F0"/>
                </a:solidFill>
              </a:rPr>
              <a:t>III. Construction des graphiques sous SPSS</a:t>
            </a:r>
          </a:p>
        </p:txBody>
      </p:sp>
      <p:sp>
        <p:nvSpPr>
          <p:cNvPr id="4" name="ZoneTexte 3">
            <a:extLst>
              <a:ext uri="{FF2B5EF4-FFF2-40B4-BE49-F238E27FC236}">
                <a16:creationId xmlns:a16="http://schemas.microsoft.com/office/drawing/2014/main" id="{47D1DBCC-B90F-B1DD-B36C-D47917451FF6}"/>
              </a:ext>
            </a:extLst>
          </p:cNvPr>
          <p:cNvSpPr txBox="1"/>
          <p:nvPr/>
        </p:nvSpPr>
        <p:spPr>
          <a:xfrm>
            <a:off x="1635760" y="795327"/>
            <a:ext cx="10035540" cy="461665"/>
          </a:xfrm>
          <a:prstGeom prst="rect">
            <a:avLst/>
          </a:prstGeom>
          <a:noFill/>
        </p:spPr>
        <p:txBody>
          <a:bodyPr wrap="square">
            <a:spAutoFit/>
          </a:bodyPr>
          <a:lstStyle/>
          <a:p>
            <a:r>
              <a:rPr lang="fr-FR" sz="2400" b="1" dirty="0">
                <a:solidFill>
                  <a:srgbClr val="00B0F0"/>
                </a:solidFill>
                <a:latin typeface="+mj-lt"/>
              </a:rPr>
              <a:t>5. Diagramme circulaire</a:t>
            </a:r>
          </a:p>
        </p:txBody>
      </p:sp>
      <p:sp>
        <p:nvSpPr>
          <p:cNvPr id="5" name="ZoneTexte 4">
            <a:extLst>
              <a:ext uri="{FF2B5EF4-FFF2-40B4-BE49-F238E27FC236}">
                <a16:creationId xmlns:a16="http://schemas.microsoft.com/office/drawing/2014/main" id="{AD928A07-D51D-F920-824D-367C36091FA9}"/>
              </a:ext>
            </a:extLst>
          </p:cNvPr>
          <p:cNvSpPr txBox="1"/>
          <p:nvPr/>
        </p:nvSpPr>
        <p:spPr>
          <a:xfrm>
            <a:off x="1767840" y="1383456"/>
            <a:ext cx="6096000" cy="461665"/>
          </a:xfrm>
          <a:prstGeom prst="rect">
            <a:avLst/>
          </a:prstGeom>
          <a:noFill/>
        </p:spPr>
        <p:txBody>
          <a:bodyPr wrap="square">
            <a:spAutoFit/>
          </a:bodyPr>
          <a:lstStyle/>
          <a:p>
            <a:r>
              <a:rPr lang="fr-FR" sz="2400" dirty="0"/>
              <a:t>Ensuite, vous fournissez la ou les variables :</a:t>
            </a:r>
          </a:p>
        </p:txBody>
      </p:sp>
      <p:pic>
        <p:nvPicPr>
          <p:cNvPr id="6" name="Image 5">
            <a:extLst>
              <a:ext uri="{FF2B5EF4-FFF2-40B4-BE49-F238E27FC236}">
                <a16:creationId xmlns:a16="http://schemas.microsoft.com/office/drawing/2014/main" id="{38505683-08A5-D8BB-E78E-07B771FD0134}"/>
              </a:ext>
            </a:extLst>
          </p:cNvPr>
          <p:cNvPicPr>
            <a:picLocks noChangeAspect="1"/>
          </p:cNvPicPr>
          <p:nvPr/>
        </p:nvPicPr>
        <p:blipFill>
          <a:blip r:embed="rId2"/>
          <a:stretch>
            <a:fillRect/>
          </a:stretch>
        </p:blipFill>
        <p:spPr>
          <a:xfrm>
            <a:off x="2832941" y="1890394"/>
            <a:ext cx="5234099" cy="4801586"/>
          </a:xfrm>
          <a:prstGeom prst="rect">
            <a:avLst/>
          </a:prstGeom>
        </p:spPr>
      </p:pic>
    </p:spTree>
    <p:extLst>
      <p:ext uri="{BB962C8B-B14F-4D97-AF65-F5344CB8AC3E}">
        <p14:creationId xmlns:p14="http://schemas.microsoft.com/office/powerpoint/2010/main" val="45174005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F3E87C2-1E26-0B57-7AF2-EB92EFEF933E}"/>
              </a:ext>
            </a:extLst>
          </p:cNvPr>
          <p:cNvSpPr>
            <a:spLocks noGrp="1"/>
          </p:cNvSpPr>
          <p:nvPr>
            <p:ph type="title"/>
          </p:nvPr>
        </p:nvSpPr>
        <p:spPr>
          <a:xfrm>
            <a:off x="838200" y="161925"/>
            <a:ext cx="10515600" cy="772795"/>
          </a:xfrm>
        </p:spPr>
        <p:txBody>
          <a:bodyPr/>
          <a:lstStyle/>
          <a:p>
            <a:r>
              <a:rPr lang="fr-FR" b="1" dirty="0">
                <a:solidFill>
                  <a:srgbClr val="00B0F0"/>
                </a:solidFill>
              </a:rPr>
              <a:t>III. Construction des graphiques sous SPSS</a:t>
            </a:r>
          </a:p>
        </p:txBody>
      </p:sp>
      <p:sp>
        <p:nvSpPr>
          <p:cNvPr id="4" name="ZoneTexte 3">
            <a:extLst>
              <a:ext uri="{FF2B5EF4-FFF2-40B4-BE49-F238E27FC236}">
                <a16:creationId xmlns:a16="http://schemas.microsoft.com/office/drawing/2014/main" id="{47D1DBCC-B90F-B1DD-B36C-D47917451FF6}"/>
              </a:ext>
            </a:extLst>
          </p:cNvPr>
          <p:cNvSpPr txBox="1"/>
          <p:nvPr/>
        </p:nvSpPr>
        <p:spPr>
          <a:xfrm>
            <a:off x="1635760" y="795327"/>
            <a:ext cx="10035540" cy="461665"/>
          </a:xfrm>
          <a:prstGeom prst="rect">
            <a:avLst/>
          </a:prstGeom>
          <a:noFill/>
        </p:spPr>
        <p:txBody>
          <a:bodyPr wrap="square">
            <a:spAutoFit/>
          </a:bodyPr>
          <a:lstStyle/>
          <a:p>
            <a:r>
              <a:rPr lang="fr-FR" sz="2400" b="1" dirty="0">
                <a:solidFill>
                  <a:srgbClr val="00B0F0"/>
                </a:solidFill>
                <a:latin typeface="+mj-lt"/>
              </a:rPr>
              <a:t>6. Mise en forme des graphiques sous SPSS</a:t>
            </a:r>
          </a:p>
        </p:txBody>
      </p:sp>
      <p:sp>
        <p:nvSpPr>
          <p:cNvPr id="5" name="ZoneTexte 4">
            <a:extLst>
              <a:ext uri="{FF2B5EF4-FFF2-40B4-BE49-F238E27FC236}">
                <a16:creationId xmlns:a16="http://schemas.microsoft.com/office/drawing/2014/main" id="{34B41A6F-B150-3697-512A-AA85A9D697D1}"/>
              </a:ext>
            </a:extLst>
          </p:cNvPr>
          <p:cNvSpPr txBox="1"/>
          <p:nvPr/>
        </p:nvSpPr>
        <p:spPr>
          <a:xfrm>
            <a:off x="838200" y="1206976"/>
            <a:ext cx="10515600" cy="1569660"/>
          </a:xfrm>
          <a:prstGeom prst="rect">
            <a:avLst/>
          </a:prstGeom>
          <a:noFill/>
        </p:spPr>
        <p:txBody>
          <a:bodyPr wrap="square">
            <a:spAutoFit/>
          </a:bodyPr>
          <a:lstStyle/>
          <a:p>
            <a:pPr algn="just"/>
            <a:r>
              <a:rPr lang="fr-FR" sz="2400" dirty="0"/>
              <a:t>On peut changer la mise en forme des graphiques, si on le désir, que ce qui apparait par défaut. Pour le faire, il suffit de double cliquez sur le graphique en question. Un nouveau onglet s’ouvre avec les outils de mise en forme. En reprenant, le graphique en barre et en cliquant sur le graphique, on a :</a:t>
            </a:r>
          </a:p>
        </p:txBody>
      </p:sp>
      <p:pic>
        <p:nvPicPr>
          <p:cNvPr id="7" name="Image 6">
            <a:extLst>
              <a:ext uri="{FF2B5EF4-FFF2-40B4-BE49-F238E27FC236}">
                <a16:creationId xmlns:a16="http://schemas.microsoft.com/office/drawing/2014/main" id="{9B5E6336-A63A-27FA-3BDE-2D2241BC3BA1}"/>
              </a:ext>
            </a:extLst>
          </p:cNvPr>
          <p:cNvPicPr>
            <a:picLocks noChangeAspect="1"/>
          </p:cNvPicPr>
          <p:nvPr/>
        </p:nvPicPr>
        <p:blipFill>
          <a:blip r:embed="rId2"/>
          <a:stretch>
            <a:fillRect/>
          </a:stretch>
        </p:blipFill>
        <p:spPr>
          <a:xfrm>
            <a:off x="975332" y="2776636"/>
            <a:ext cx="4457728" cy="3825964"/>
          </a:xfrm>
          <a:prstGeom prst="rect">
            <a:avLst/>
          </a:prstGeom>
        </p:spPr>
      </p:pic>
      <p:sp>
        <p:nvSpPr>
          <p:cNvPr id="8" name="ZoneTexte 7">
            <a:extLst>
              <a:ext uri="{FF2B5EF4-FFF2-40B4-BE49-F238E27FC236}">
                <a16:creationId xmlns:a16="http://schemas.microsoft.com/office/drawing/2014/main" id="{D7B98F63-6940-FE1E-D8C4-15F81B1938AC}"/>
              </a:ext>
            </a:extLst>
          </p:cNvPr>
          <p:cNvSpPr txBox="1"/>
          <p:nvPr/>
        </p:nvSpPr>
        <p:spPr>
          <a:xfrm>
            <a:off x="5588000" y="3203356"/>
            <a:ext cx="5791200" cy="2677656"/>
          </a:xfrm>
          <a:prstGeom prst="rect">
            <a:avLst/>
          </a:prstGeom>
          <a:noFill/>
        </p:spPr>
        <p:txBody>
          <a:bodyPr wrap="square" rtlCol="0">
            <a:spAutoFit/>
          </a:bodyPr>
          <a:lstStyle/>
          <a:p>
            <a:pPr algn="just"/>
            <a:r>
              <a:rPr lang="fr-FR" sz="2400" dirty="0"/>
              <a:t>Vous avez en haut du graphique et l’onglet « Propriété » à droite des commandes de mise en forme. Si veut par exemples affiché les valeurs sur les barres, il suffit de sélectionner les barres et cliquer sur la petite commande « afficher les libellés des données » en haut à gauche du graphique.</a:t>
            </a:r>
          </a:p>
        </p:txBody>
      </p:sp>
    </p:spTree>
    <p:extLst>
      <p:ext uri="{BB962C8B-B14F-4D97-AF65-F5344CB8AC3E}">
        <p14:creationId xmlns:p14="http://schemas.microsoft.com/office/powerpoint/2010/main" val="317994109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F3E87C2-1E26-0B57-7AF2-EB92EFEF933E}"/>
              </a:ext>
            </a:extLst>
          </p:cNvPr>
          <p:cNvSpPr>
            <a:spLocks noGrp="1"/>
          </p:cNvSpPr>
          <p:nvPr>
            <p:ph type="title"/>
          </p:nvPr>
        </p:nvSpPr>
        <p:spPr>
          <a:xfrm>
            <a:off x="838200" y="161925"/>
            <a:ext cx="10515600" cy="772795"/>
          </a:xfrm>
        </p:spPr>
        <p:txBody>
          <a:bodyPr/>
          <a:lstStyle/>
          <a:p>
            <a:r>
              <a:rPr lang="fr-FR" b="1" dirty="0">
                <a:solidFill>
                  <a:srgbClr val="00B0F0"/>
                </a:solidFill>
              </a:rPr>
              <a:t>III. Construction des graphiques sous SPSS</a:t>
            </a:r>
          </a:p>
        </p:txBody>
      </p:sp>
      <p:sp>
        <p:nvSpPr>
          <p:cNvPr id="5" name="ZoneTexte 4">
            <a:extLst>
              <a:ext uri="{FF2B5EF4-FFF2-40B4-BE49-F238E27FC236}">
                <a16:creationId xmlns:a16="http://schemas.microsoft.com/office/drawing/2014/main" id="{7C13CA6D-82B1-4DB5-8418-B5F58179180D}"/>
              </a:ext>
            </a:extLst>
          </p:cNvPr>
          <p:cNvSpPr txBox="1"/>
          <p:nvPr/>
        </p:nvSpPr>
        <p:spPr>
          <a:xfrm>
            <a:off x="838200" y="1256992"/>
            <a:ext cx="10515600" cy="830997"/>
          </a:xfrm>
          <a:prstGeom prst="rect">
            <a:avLst/>
          </a:prstGeom>
          <a:noFill/>
        </p:spPr>
        <p:txBody>
          <a:bodyPr wrap="square">
            <a:spAutoFit/>
          </a:bodyPr>
          <a:lstStyle/>
          <a:p>
            <a:r>
              <a:rPr lang="fr-FR" sz="2400" dirty="0"/>
              <a:t>Mais vous avez à droite, dans propriété une nouvelle boite qui s’ouvre pour vous aider à mettre en forme ces libellées des données :</a:t>
            </a:r>
          </a:p>
        </p:txBody>
      </p:sp>
      <p:sp>
        <p:nvSpPr>
          <p:cNvPr id="6" name="ZoneTexte 5">
            <a:extLst>
              <a:ext uri="{FF2B5EF4-FFF2-40B4-BE49-F238E27FC236}">
                <a16:creationId xmlns:a16="http://schemas.microsoft.com/office/drawing/2014/main" id="{D48314CC-5D44-5E36-D4AC-A53F8D7E99F4}"/>
              </a:ext>
            </a:extLst>
          </p:cNvPr>
          <p:cNvSpPr txBox="1"/>
          <p:nvPr/>
        </p:nvSpPr>
        <p:spPr>
          <a:xfrm>
            <a:off x="4775200" y="2153920"/>
            <a:ext cx="6578600" cy="4154984"/>
          </a:xfrm>
          <a:prstGeom prst="rect">
            <a:avLst/>
          </a:prstGeom>
          <a:noFill/>
        </p:spPr>
        <p:txBody>
          <a:bodyPr wrap="square" rtlCol="0">
            <a:spAutoFit/>
          </a:bodyPr>
          <a:lstStyle/>
          <a:p>
            <a:pPr algn="just"/>
            <a:r>
              <a:rPr lang="fr-FR" sz="2400" dirty="0"/>
              <a:t>On pourrait vouloir remplacer les effectifs en valeurs, il suffit de cliquer sur effectif dans la boite et le supprimer en cliquant sur la croix rouge. Et ensuite glisser le « Pourcentage » ou vous le sélectionner et cliquer sur la flèche qui se trouve devant la boîte pour le mettre dans le champ affiché. On pourrait aussi décider de changer la position, il suffit de venir en bas, dans « position de le libellé » et vous cocher ensuite personnalisé. Vous choisissez la position désirée dans les cases. Nous on va mettre en haut.</a:t>
            </a:r>
          </a:p>
        </p:txBody>
      </p:sp>
      <p:pic>
        <p:nvPicPr>
          <p:cNvPr id="8" name="Image 7">
            <a:extLst>
              <a:ext uri="{FF2B5EF4-FFF2-40B4-BE49-F238E27FC236}">
                <a16:creationId xmlns:a16="http://schemas.microsoft.com/office/drawing/2014/main" id="{503E36C4-3541-C8F7-AEA9-9A1F600431F8}"/>
              </a:ext>
            </a:extLst>
          </p:cNvPr>
          <p:cNvPicPr>
            <a:picLocks noChangeAspect="1"/>
          </p:cNvPicPr>
          <p:nvPr/>
        </p:nvPicPr>
        <p:blipFill>
          <a:blip r:embed="rId2"/>
          <a:stretch>
            <a:fillRect/>
          </a:stretch>
        </p:blipFill>
        <p:spPr>
          <a:xfrm>
            <a:off x="878840" y="2087989"/>
            <a:ext cx="3611879" cy="4097209"/>
          </a:xfrm>
          <a:prstGeom prst="rect">
            <a:avLst/>
          </a:prstGeom>
        </p:spPr>
      </p:pic>
      <p:sp>
        <p:nvSpPr>
          <p:cNvPr id="9" name="ZoneTexte 8">
            <a:extLst>
              <a:ext uri="{FF2B5EF4-FFF2-40B4-BE49-F238E27FC236}">
                <a16:creationId xmlns:a16="http://schemas.microsoft.com/office/drawing/2014/main" id="{E19F4EBC-8AAF-1B80-A10A-93963867EFBC}"/>
              </a:ext>
            </a:extLst>
          </p:cNvPr>
          <p:cNvSpPr txBox="1"/>
          <p:nvPr/>
        </p:nvSpPr>
        <p:spPr>
          <a:xfrm>
            <a:off x="1412240" y="795327"/>
            <a:ext cx="10035540" cy="461665"/>
          </a:xfrm>
          <a:prstGeom prst="rect">
            <a:avLst/>
          </a:prstGeom>
          <a:noFill/>
        </p:spPr>
        <p:txBody>
          <a:bodyPr wrap="square">
            <a:spAutoFit/>
          </a:bodyPr>
          <a:lstStyle/>
          <a:p>
            <a:r>
              <a:rPr lang="fr-FR" sz="2400" b="1" dirty="0">
                <a:solidFill>
                  <a:srgbClr val="00B0F0"/>
                </a:solidFill>
                <a:latin typeface="+mj-lt"/>
              </a:rPr>
              <a:t>6. Mise en forme des graphiques sous SPSS</a:t>
            </a:r>
          </a:p>
        </p:txBody>
      </p:sp>
    </p:spTree>
    <p:extLst>
      <p:ext uri="{BB962C8B-B14F-4D97-AF65-F5344CB8AC3E}">
        <p14:creationId xmlns:p14="http://schemas.microsoft.com/office/powerpoint/2010/main" val="28861133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F3E87C2-1E26-0B57-7AF2-EB92EFEF933E}"/>
              </a:ext>
            </a:extLst>
          </p:cNvPr>
          <p:cNvSpPr>
            <a:spLocks noGrp="1"/>
          </p:cNvSpPr>
          <p:nvPr>
            <p:ph type="title"/>
          </p:nvPr>
        </p:nvSpPr>
        <p:spPr>
          <a:xfrm>
            <a:off x="838200" y="161925"/>
            <a:ext cx="10515600" cy="772795"/>
          </a:xfrm>
        </p:spPr>
        <p:txBody>
          <a:bodyPr/>
          <a:lstStyle/>
          <a:p>
            <a:r>
              <a:rPr lang="fr-FR" b="1" dirty="0">
                <a:solidFill>
                  <a:srgbClr val="00B0F0"/>
                </a:solidFill>
              </a:rPr>
              <a:t>III. Construction des graphiques sous SPSS</a:t>
            </a:r>
          </a:p>
        </p:txBody>
      </p:sp>
      <p:sp>
        <p:nvSpPr>
          <p:cNvPr id="3" name="ZoneTexte 2">
            <a:extLst>
              <a:ext uri="{FF2B5EF4-FFF2-40B4-BE49-F238E27FC236}">
                <a16:creationId xmlns:a16="http://schemas.microsoft.com/office/drawing/2014/main" id="{83CB287F-6FC3-FF9E-57A1-EE5C9234C241}"/>
              </a:ext>
            </a:extLst>
          </p:cNvPr>
          <p:cNvSpPr txBox="1"/>
          <p:nvPr/>
        </p:nvSpPr>
        <p:spPr>
          <a:xfrm>
            <a:off x="1493520" y="805487"/>
            <a:ext cx="5811520" cy="461665"/>
          </a:xfrm>
          <a:prstGeom prst="rect">
            <a:avLst/>
          </a:prstGeom>
          <a:noFill/>
        </p:spPr>
        <p:txBody>
          <a:bodyPr wrap="square">
            <a:spAutoFit/>
          </a:bodyPr>
          <a:lstStyle/>
          <a:p>
            <a:r>
              <a:rPr lang="fr-FR" sz="2400" b="1" dirty="0">
                <a:solidFill>
                  <a:srgbClr val="00B0F0"/>
                </a:solidFill>
                <a:latin typeface="+mj-lt"/>
              </a:rPr>
              <a:t>6. Mise en forme des graphiques sous SPSS</a:t>
            </a:r>
          </a:p>
        </p:txBody>
      </p:sp>
      <p:pic>
        <p:nvPicPr>
          <p:cNvPr id="9" name="Image 8">
            <a:extLst>
              <a:ext uri="{FF2B5EF4-FFF2-40B4-BE49-F238E27FC236}">
                <a16:creationId xmlns:a16="http://schemas.microsoft.com/office/drawing/2014/main" id="{CDB473CC-E726-2DF1-8C60-0CCF9EBC3903}"/>
              </a:ext>
            </a:extLst>
          </p:cNvPr>
          <p:cNvPicPr>
            <a:picLocks noChangeAspect="1"/>
          </p:cNvPicPr>
          <p:nvPr/>
        </p:nvPicPr>
        <p:blipFill>
          <a:blip r:embed="rId2"/>
          <a:stretch>
            <a:fillRect/>
          </a:stretch>
        </p:blipFill>
        <p:spPr>
          <a:xfrm>
            <a:off x="670560" y="1392638"/>
            <a:ext cx="3586480" cy="4659875"/>
          </a:xfrm>
          <a:prstGeom prst="rect">
            <a:avLst/>
          </a:prstGeom>
        </p:spPr>
      </p:pic>
      <p:sp>
        <p:nvSpPr>
          <p:cNvPr id="11" name="ZoneTexte 10">
            <a:extLst>
              <a:ext uri="{FF2B5EF4-FFF2-40B4-BE49-F238E27FC236}">
                <a16:creationId xmlns:a16="http://schemas.microsoft.com/office/drawing/2014/main" id="{48480464-7421-BC22-8A87-CD150A557E29}"/>
              </a:ext>
            </a:extLst>
          </p:cNvPr>
          <p:cNvSpPr txBox="1"/>
          <p:nvPr/>
        </p:nvSpPr>
        <p:spPr>
          <a:xfrm>
            <a:off x="4521200" y="1267152"/>
            <a:ext cx="7233920" cy="4893647"/>
          </a:xfrm>
          <a:prstGeom prst="rect">
            <a:avLst/>
          </a:prstGeom>
          <a:noFill/>
        </p:spPr>
        <p:txBody>
          <a:bodyPr wrap="square">
            <a:spAutoFit/>
          </a:bodyPr>
          <a:lstStyle/>
          <a:p>
            <a:pPr algn="just"/>
            <a:r>
              <a:rPr lang="fr-FR" sz="2400" dirty="0"/>
              <a:t>On peut enlever les bordures, en cliquant sur l’onglet « Remplissages et bordure » dans « Propriétés ». Cliquer sur bordure au milieu et prenez transparent en haut des palettes de couleur ; vous pouvez maintenant appliquer</a:t>
            </a:r>
          </a:p>
          <a:p>
            <a:pPr algn="just"/>
            <a:endParaRPr lang="fr-FR" sz="2400" dirty="0"/>
          </a:p>
          <a:p>
            <a:pPr algn="just"/>
            <a:r>
              <a:rPr lang="fr-FR" sz="2400" dirty="0"/>
              <a:t>Pour changer la couleur d’une modalité des légendes, il suffit de sélectionner la barre dans le graphique ou de sélectionner la modalité dans la partie légende. Et cocher la partie « Remplissage » qui a désormais l’apparence ou la couleur de la modalité sélectionnée. Vous pouvez maintenant appliquer. Si on veut changer la couleur bleu clair de la modalité « 1 » de « EMPCAT » en couleur jaune.</a:t>
            </a:r>
          </a:p>
        </p:txBody>
      </p:sp>
    </p:spTree>
    <p:extLst>
      <p:ext uri="{BB962C8B-B14F-4D97-AF65-F5344CB8AC3E}">
        <p14:creationId xmlns:p14="http://schemas.microsoft.com/office/powerpoint/2010/main" val="11606196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F3E87C2-1E26-0B57-7AF2-EB92EFEF933E}"/>
              </a:ext>
            </a:extLst>
          </p:cNvPr>
          <p:cNvSpPr>
            <a:spLocks noGrp="1"/>
          </p:cNvSpPr>
          <p:nvPr>
            <p:ph type="title"/>
          </p:nvPr>
        </p:nvSpPr>
        <p:spPr>
          <a:xfrm>
            <a:off x="838200" y="161925"/>
            <a:ext cx="10515600" cy="772795"/>
          </a:xfrm>
        </p:spPr>
        <p:txBody>
          <a:bodyPr/>
          <a:lstStyle/>
          <a:p>
            <a:r>
              <a:rPr lang="fr-FR" b="1" dirty="0">
                <a:solidFill>
                  <a:srgbClr val="00B0F0"/>
                </a:solidFill>
              </a:rPr>
              <a:t>III. Construction des graphiques sous SPSS</a:t>
            </a:r>
          </a:p>
        </p:txBody>
      </p:sp>
      <p:sp>
        <p:nvSpPr>
          <p:cNvPr id="3" name="ZoneTexte 2">
            <a:extLst>
              <a:ext uri="{FF2B5EF4-FFF2-40B4-BE49-F238E27FC236}">
                <a16:creationId xmlns:a16="http://schemas.microsoft.com/office/drawing/2014/main" id="{83CB287F-6FC3-FF9E-57A1-EE5C9234C241}"/>
              </a:ext>
            </a:extLst>
          </p:cNvPr>
          <p:cNvSpPr txBox="1"/>
          <p:nvPr/>
        </p:nvSpPr>
        <p:spPr>
          <a:xfrm>
            <a:off x="1493520" y="805487"/>
            <a:ext cx="5811520" cy="461665"/>
          </a:xfrm>
          <a:prstGeom prst="rect">
            <a:avLst/>
          </a:prstGeom>
          <a:noFill/>
        </p:spPr>
        <p:txBody>
          <a:bodyPr wrap="square">
            <a:spAutoFit/>
          </a:bodyPr>
          <a:lstStyle/>
          <a:p>
            <a:r>
              <a:rPr lang="fr-FR" sz="2400" b="1" dirty="0">
                <a:solidFill>
                  <a:srgbClr val="00B0F0"/>
                </a:solidFill>
                <a:latin typeface="+mj-lt"/>
              </a:rPr>
              <a:t>6. Mise en forme des graphiques sous SPSS</a:t>
            </a:r>
          </a:p>
        </p:txBody>
      </p:sp>
      <p:sp>
        <p:nvSpPr>
          <p:cNvPr id="5" name="ZoneTexte 4">
            <a:extLst>
              <a:ext uri="{FF2B5EF4-FFF2-40B4-BE49-F238E27FC236}">
                <a16:creationId xmlns:a16="http://schemas.microsoft.com/office/drawing/2014/main" id="{9C4ED952-DE9E-6BC4-77D8-8F02C92E639E}"/>
              </a:ext>
            </a:extLst>
          </p:cNvPr>
          <p:cNvSpPr txBox="1"/>
          <p:nvPr/>
        </p:nvSpPr>
        <p:spPr>
          <a:xfrm>
            <a:off x="838200" y="1267152"/>
            <a:ext cx="10515600" cy="830997"/>
          </a:xfrm>
          <a:prstGeom prst="rect">
            <a:avLst/>
          </a:prstGeom>
          <a:noFill/>
        </p:spPr>
        <p:txBody>
          <a:bodyPr wrap="square">
            <a:spAutoFit/>
          </a:bodyPr>
          <a:lstStyle/>
          <a:p>
            <a:pPr algn="just"/>
            <a:r>
              <a:rPr lang="fr-FR" sz="2400" dirty="0"/>
              <a:t>On pouvait aussi ajouter une barre de référence à 650, en cliquant sur « ajouter une ligne de référence à l’axe Y » . Saisissez la valeur « 650 » et « appliquer ».</a:t>
            </a:r>
          </a:p>
        </p:txBody>
      </p:sp>
      <p:pic>
        <p:nvPicPr>
          <p:cNvPr id="7" name="Image 6">
            <a:extLst>
              <a:ext uri="{FF2B5EF4-FFF2-40B4-BE49-F238E27FC236}">
                <a16:creationId xmlns:a16="http://schemas.microsoft.com/office/drawing/2014/main" id="{9FDA1C1C-0B6D-4F87-6116-CDD3D2697DC6}"/>
              </a:ext>
            </a:extLst>
          </p:cNvPr>
          <p:cNvPicPr>
            <a:picLocks noChangeAspect="1"/>
          </p:cNvPicPr>
          <p:nvPr/>
        </p:nvPicPr>
        <p:blipFill>
          <a:blip r:embed="rId2"/>
          <a:stretch>
            <a:fillRect/>
          </a:stretch>
        </p:blipFill>
        <p:spPr>
          <a:xfrm>
            <a:off x="968291" y="2098149"/>
            <a:ext cx="3949149" cy="4150251"/>
          </a:xfrm>
          <a:prstGeom prst="rect">
            <a:avLst/>
          </a:prstGeom>
        </p:spPr>
      </p:pic>
      <p:sp>
        <p:nvSpPr>
          <p:cNvPr id="8" name="ZoneTexte 7">
            <a:extLst>
              <a:ext uri="{FF2B5EF4-FFF2-40B4-BE49-F238E27FC236}">
                <a16:creationId xmlns:a16="http://schemas.microsoft.com/office/drawing/2014/main" id="{2ADA166A-69A8-7D8E-EC5E-E9F4EA981F0E}"/>
              </a:ext>
            </a:extLst>
          </p:cNvPr>
          <p:cNvSpPr txBox="1"/>
          <p:nvPr/>
        </p:nvSpPr>
        <p:spPr>
          <a:xfrm>
            <a:off x="5333999" y="2430581"/>
            <a:ext cx="5127709" cy="3785652"/>
          </a:xfrm>
          <a:prstGeom prst="rect">
            <a:avLst/>
          </a:prstGeom>
          <a:noFill/>
        </p:spPr>
        <p:txBody>
          <a:bodyPr wrap="square" rtlCol="0">
            <a:spAutoFit/>
          </a:bodyPr>
          <a:lstStyle/>
          <a:p>
            <a:pPr algn="just"/>
            <a:r>
              <a:rPr lang="fr-FR" sz="2400" dirty="0"/>
              <a:t>Bien d’autres mises en forme sont possible dans cette partie, vous pouvez facilement les comprendre en plaçant votre curseur sur les onglets, les descriptions s’affichent. Une fois que vous ayez fini les mises en forme, fermer tout simplement l’onglet de mise en forme et votre nouvelle mise en forme s’applique à votre graphique dans l’onglet « Sortie ».</a:t>
            </a:r>
          </a:p>
        </p:txBody>
      </p:sp>
    </p:spTree>
    <p:extLst>
      <p:ext uri="{BB962C8B-B14F-4D97-AF65-F5344CB8AC3E}">
        <p14:creationId xmlns:p14="http://schemas.microsoft.com/office/powerpoint/2010/main" val="395728841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AA323D8-4299-DFD2-8148-5966056A7ACF}"/>
              </a:ext>
            </a:extLst>
          </p:cNvPr>
          <p:cNvSpPr>
            <a:spLocks noGrp="1"/>
          </p:cNvSpPr>
          <p:nvPr>
            <p:ph type="title"/>
          </p:nvPr>
        </p:nvSpPr>
        <p:spPr>
          <a:xfrm>
            <a:off x="1059180" y="222885"/>
            <a:ext cx="10073640" cy="782955"/>
          </a:xfrm>
        </p:spPr>
        <p:txBody>
          <a:bodyPr>
            <a:normAutofit/>
          </a:bodyPr>
          <a:lstStyle/>
          <a:p>
            <a:r>
              <a:rPr lang="fr-FR" sz="4000" b="1" dirty="0">
                <a:solidFill>
                  <a:schemeClr val="accent5"/>
                </a:solidFill>
              </a:rPr>
              <a:t>IV. Détection des valeurs extrêmes ou aberrantes</a:t>
            </a:r>
          </a:p>
        </p:txBody>
      </p:sp>
      <p:sp>
        <p:nvSpPr>
          <p:cNvPr id="6" name="ZoneTexte 5">
            <a:extLst>
              <a:ext uri="{FF2B5EF4-FFF2-40B4-BE49-F238E27FC236}">
                <a16:creationId xmlns:a16="http://schemas.microsoft.com/office/drawing/2014/main" id="{B31A3BCB-0220-5E10-4CC7-C1FEC3100371}"/>
              </a:ext>
            </a:extLst>
          </p:cNvPr>
          <p:cNvSpPr txBox="1"/>
          <p:nvPr/>
        </p:nvSpPr>
        <p:spPr>
          <a:xfrm>
            <a:off x="1828800" y="863600"/>
            <a:ext cx="3209725" cy="461665"/>
          </a:xfrm>
          <a:prstGeom prst="rect">
            <a:avLst/>
          </a:prstGeom>
          <a:noFill/>
        </p:spPr>
        <p:txBody>
          <a:bodyPr wrap="none" rtlCol="0">
            <a:spAutoFit/>
          </a:bodyPr>
          <a:lstStyle/>
          <a:p>
            <a:r>
              <a:rPr lang="fr-FR" sz="2400" dirty="0">
                <a:solidFill>
                  <a:schemeClr val="accent5"/>
                </a:solidFill>
              </a:rPr>
              <a:t>1. Détection par </a:t>
            </a:r>
            <a:r>
              <a:rPr lang="fr-FR" sz="2400" dirty="0" err="1">
                <a:solidFill>
                  <a:schemeClr val="accent5"/>
                </a:solidFill>
              </a:rPr>
              <a:t>boxplot</a:t>
            </a:r>
            <a:endParaRPr lang="fr-FR" sz="2400" dirty="0">
              <a:solidFill>
                <a:schemeClr val="accent5"/>
              </a:solidFill>
            </a:endParaRPr>
          </a:p>
        </p:txBody>
      </p:sp>
      <p:sp>
        <p:nvSpPr>
          <p:cNvPr id="8" name="ZoneTexte 7">
            <a:extLst>
              <a:ext uri="{FF2B5EF4-FFF2-40B4-BE49-F238E27FC236}">
                <a16:creationId xmlns:a16="http://schemas.microsoft.com/office/drawing/2014/main" id="{5A05B9F0-6512-7A85-FE36-770EEED8B175}"/>
              </a:ext>
            </a:extLst>
          </p:cNvPr>
          <p:cNvSpPr txBox="1"/>
          <p:nvPr/>
        </p:nvSpPr>
        <p:spPr>
          <a:xfrm>
            <a:off x="629920" y="1411010"/>
            <a:ext cx="11206480" cy="4893647"/>
          </a:xfrm>
          <a:prstGeom prst="rect">
            <a:avLst/>
          </a:prstGeom>
          <a:noFill/>
        </p:spPr>
        <p:txBody>
          <a:bodyPr wrap="square">
            <a:spAutoFit/>
          </a:bodyPr>
          <a:lstStyle/>
          <a:p>
            <a:pPr algn="just"/>
            <a:r>
              <a:rPr lang="fr-FR" sz="2400" dirty="0"/>
              <a:t>	Nous avons appris en statistiques descriptives que les valeurs aberrantes sont distantes de plus de 3 intervalles interquartiles au-dessous du 1er quartile ou au-dessus du 3ème quartile). Elles faussent considérablement les données, il est donc judicieux de les éliminer. Le </a:t>
            </a:r>
            <a:r>
              <a:rPr lang="fr-FR" sz="2400" dirty="0" err="1"/>
              <a:t>boxplot</a:t>
            </a:r>
            <a:r>
              <a:rPr lang="fr-FR" sz="2400" dirty="0"/>
              <a:t>, elles sont représentées par une étoile. </a:t>
            </a:r>
          </a:p>
          <a:p>
            <a:pPr algn="just"/>
            <a:r>
              <a:rPr lang="fr-FR" sz="2400" dirty="0"/>
              <a:t>	De même que les valeurs aberrantes, les valeurs extrêmes (« </a:t>
            </a:r>
            <a:r>
              <a:rPr lang="fr-FR" sz="2400" dirty="0" err="1"/>
              <a:t>outliers</a:t>
            </a:r>
            <a:r>
              <a:rPr lang="fr-FR" sz="2400" dirty="0"/>
              <a:t> » en anglais) sont distantes de plus de 1,5 intervalle interquartile au-dessous du 1er quartile ou au-dessus du 3ème quartile. Le chercheur doit déterminer s'il veut les enlever ou non. Si cela ne fausse pas la normalité de la distribution de la variable, ou si elles sont trop nombreuses, il faut les garder. Dans le box-plot, elles sont représentées par un rond.</a:t>
            </a:r>
          </a:p>
          <a:p>
            <a:pPr algn="just"/>
            <a:r>
              <a:rPr lang="fr-FR" sz="2400" dirty="0"/>
              <a:t>	Pour détecter les valeurs extrêmes et aberrantes, il existe plusieurs solutions : soit à l’aide de graphiques (</a:t>
            </a:r>
            <a:r>
              <a:rPr lang="fr-FR" sz="2400" b="1" dirty="0"/>
              <a:t>box-plot ou histogramme</a:t>
            </a:r>
            <a:r>
              <a:rPr lang="fr-FR" sz="2400" dirty="0"/>
              <a:t>), soit à l’aide d’un </a:t>
            </a:r>
            <a:r>
              <a:rPr lang="fr-FR" sz="2400" b="1" dirty="0"/>
              <a:t>tableau</a:t>
            </a:r>
            <a:r>
              <a:rPr lang="fr-FR" sz="2400" dirty="0"/>
              <a:t> fourni par SPSS. Dans le box-plot, les ronds ou étoiles sont accompagnées du numéro de la ligne du sujet dans le fichier de données SPSS (et pas son numéro attribué par le chercheur). </a:t>
            </a:r>
          </a:p>
        </p:txBody>
      </p:sp>
    </p:spTree>
    <p:extLst>
      <p:ext uri="{BB962C8B-B14F-4D97-AF65-F5344CB8AC3E}">
        <p14:creationId xmlns:p14="http://schemas.microsoft.com/office/powerpoint/2010/main" val="381107308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AA323D8-4299-DFD2-8148-5966056A7ACF}"/>
              </a:ext>
            </a:extLst>
          </p:cNvPr>
          <p:cNvSpPr>
            <a:spLocks noGrp="1"/>
          </p:cNvSpPr>
          <p:nvPr>
            <p:ph type="title"/>
          </p:nvPr>
        </p:nvSpPr>
        <p:spPr>
          <a:xfrm>
            <a:off x="1059180" y="222885"/>
            <a:ext cx="10073640" cy="782955"/>
          </a:xfrm>
        </p:spPr>
        <p:txBody>
          <a:bodyPr>
            <a:normAutofit/>
          </a:bodyPr>
          <a:lstStyle/>
          <a:p>
            <a:r>
              <a:rPr lang="fr-FR" sz="4000" b="1" dirty="0">
                <a:solidFill>
                  <a:schemeClr val="accent5"/>
                </a:solidFill>
              </a:rPr>
              <a:t>IV. Détection des valeurs extrêmes ou aberrantes</a:t>
            </a:r>
          </a:p>
        </p:txBody>
      </p:sp>
      <p:sp>
        <p:nvSpPr>
          <p:cNvPr id="6" name="ZoneTexte 5">
            <a:extLst>
              <a:ext uri="{FF2B5EF4-FFF2-40B4-BE49-F238E27FC236}">
                <a16:creationId xmlns:a16="http://schemas.microsoft.com/office/drawing/2014/main" id="{B31A3BCB-0220-5E10-4CC7-C1FEC3100371}"/>
              </a:ext>
            </a:extLst>
          </p:cNvPr>
          <p:cNvSpPr txBox="1"/>
          <p:nvPr/>
        </p:nvSpPr>
        <p:spPr>
          <a:xfrm>
            <a:off x="1828800" y="1005840"/>
            <a:ext cx="3209725" cy="461665"/>
          </a:xfrm>
          <a:prstGeom prst="rect">
            <a:avLst/>
          </a:prstGeom>
          <a:noFill/>
        </p:spPr>
        <p:txBody>
          <a:bodyPr wrap="none" rtlCol="0">
            <a:spAutoFit/>
          </a:bodyPr>
          <a:lstStyle/>
          <a:p>
            <a:r>
              <a:rPr lang="fr-FR" sz="2400" dirty="0">
                <a:solidFill>
                  <a:schemeClr val="accent5"/>
                </a:solidFill>
              </a:rPr>
              <a:t>1. Détection par </a:t>
            </a:r>
            <a:r>
              <a:rPr lang="fr-FR" sz="2400" dirty="0" err="1">
                <a:solidFill>
                  <a:schemeClr val="accent5"/>
                </a:solidFill>
              </a:rPr>
              <a:t>boxplot</a:t>
            </a:r>
            <a:endParaRPr lang="fr-FR" sz="2400" dirty="0">
              <a:solidFill>
                <a:schemeClr val="accent5"/>
              </a:solidFill>
            </a:endParaRPr>
          </a:p>
        </p:txBody>
      </p:sp>
      <p:sp>
        <p:nvSpPr>
          <p:cNvPr id="4" name="ZoneTexte 3">
            <a:extLst>
              <a:ext uri="{FF2B5EF4-FFF2-40B4-BE49-F238E27FC236}">
                <a16:creationId xmlns:a16="http://schemas.microsoft.com/office/drawing/2014/main" id="{A5584CB8-91E3-71C3-134E-5950E051E56E}"/>
              </a:ext>
            </a:extLst>
          </p:cNvPr>
          <p:cNvSpPr txBox="1"/>
          <p:nvPr/>
        </p:nvSpPr>
        <p:spPr>
          <a:xfrm>
            <a:off x="619760" y="1467505"/>
            <a:ext cx="11023600" cy="830997"/>
          </a:xfrm>
          <a:prstGeom prst="rect">
            <a:avLst/>
          </a:prstGeom>
          <a:noFill/>
        </p:spPr>
        <p:txBody>
          <a:bodyPr wrap="square">
            <a:spAutoFit/>
          </a:bodyPr>
          <a:lstStyle/>
          <a:p>
            <a:pPr algn="just"/>
            <a:r>
              <a:rPr lang="fr-FR" sz="2400" dirty="0"/>
              <a:t>Dans la figure ci-dessous le sujet représenté par la ligne 6 390 dans le tableau de données SPSS a une valeur extrême sur la variable « AGE » dans le groupe des femmes</a:t>
            </a:r>
          </a:p>
        </p:txBody>
      </p:sp>
      <p:pic>
        <p:nvPicPr>
          <p:cNvPr id="7" name="Image 6">
            <a:extLst>
              <a:ext uri="{FF2B5EF4-FFF2-40B4-BE49-F238E27FC236}">
                <a16:creationId xmlns:a16="http://schemas.microsoft.com/office/drawing/2014/main" id="{1DEF5E28-839D-03FD-AE88-0671A1575D75}"/>
              </a:ext>
            </a:extLst>
          </p:cNvPr>
          <p:cNvPicPr>
            <a:picLocks noChangeAspect="1"/>
          </p:cNvPicPr>
          <p:nvPr/>
        </p:nvPicPr>
        <p:blipFill>
          <a:blip r:embed="rId2"/>
          <a:stretch>
            <a:fillRect/>
          </a:stretch>
        </p:blipFill>
        <p:spPr>
          <a:xfrm>
            <a:off x="2202628" y="2250460"/>
            <a:ext cx="7258423" cy="4254719"/>
          </a:xfrm>
          <a:prstGeom prst="rect">
            <a:avLst/>
          </a:prstGeom>
        </p:spPr>
      </p:pic>
    </p:spTree>
    <p:extLst>
      <p:ext uri="{BB962C8B-B14F-4D97-AF65-F5344CB8AC3E}">
        <p14:creationId xmlns:p14="http://schemas.microsoft.com/office/powerpoint/2010/main" val="411698780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AA323D8-4299-DFD2-8148-5966056A7ACF}"/>
              </a:ext>
            </a:extLst>
          </p:cNvPr>
          <p:cNvSpPr>
            <a:spLocks noGrp="1"/>
          </p:cNvSpPr>
          <p:nvPr>
            <p:ph type="title"/>
          </p:nvPr>
        </p:nvSpPr>
        <p:spPr>
          <a:xfrm>
            <a:off x="1059180" y="222885"/>
            <a:ext cx="10073640" cy="782955"/>
          </a:xfrm>
        </p:spPr>
        <p:txBody>
          <a:bodyPr>
            <a:normAutofit/>
          </a:bodyPr>
          <a:lstStyle/>
          <a:p>
            <a:r>
              <a:rPr lang="fr-FR" sz="4000" b="1" dirty="0">
                <a:solidFill>
                  <a:schemeClr val="accent5"/>
                </a:solidFill>
              </a:rPr>
              <a:t>IV. Détection des valeurs extrêmes ou aberrantes</a:t>
            </a:r>
          </a:p>
        </p:txBody>
      </p:sp>
      <p:sp>
        <p:nvSpPr>
          <p:cNvPr id="6" name="ZoneTexte 5">
            <a:extLst>
              <a:ext uri="{FF2B5EF4-FFF2-40B4-BE49-F238E27FC236}">
                <a16:creationId xmlns:a16="http://schemas.microsoft.com/office/drawing/2014/main" id="{B31A3BCB-0220-5E10-4CC7-C1FEC3100371}"/>
              </a:ext>
            </a:extLst>
          </p:cNvPr>
          <p:cNvSpPr txBox="1"/>
          <p:nvPr/>
        </p:nvSpPr>
        <p:spPr>
          <a:xfrm>
            <a:off x="1828800" y="1005840"/>
            <a:ext cx="3909917" cy="461665"/>
          </a:xfrm>
          <a:prstGeom prst="rect">
            <a:avLst/>
          </a:prstGeom>
          <a:noFill/>
        </p:spPr>
        <p:txBody>
          <a:bodyPr wrap="none" rtlCol="0">
            <a:spAutoFit/>
          </a:bodyPr>
          <a:lstStyle/>
          <a:p>
            <a:r>
              <a:rPr lang="fr-FR" sz="2400" dirty="0">
                <a:solidFill>
                  <a:schemeClr val="accent5"/>
                </a:solidFill>
              </a:rPr>
              <a:t>2. Détection par histogramme</a:t>
            </a:r>
          </a:p>
        </p:txBody>
      </p:sp>
      <p:sp>
        <p:nvSpPr>
          <p:cNvPr id="3" name="ZoneTexte 2">
            <a:extLst>
              <a:ext uri="{FF2B5EF4-FFF2-40B4-BE49-F238E27FC236}">
                <a16:creationId xmlns:a16="http://schemas.microsoft.com/office/drawing/2014/main" id="{A5DC3B92-E57F-41E1-072E-079E11B65CB0}"/>
              </a:ext>
            </a:extLst>
          </p:cNvPr>
          <p:cNvSpPr txBox="1"/>
          <p:nvPr/>
        </p:nvSpPr>
        <p:spPr>
          <a:xfrm>
            <a:off x="701040" y="1432560"/>
            <a:ext cx="10627360" cy="1200329"/>
          </a:xfrm>
          <a:prstGeom prst="rect">
            <a:avLst/>
          </a:prstGeom>
          <a:noFill/>
        </p:spPr>
        <p:txBody>
          <a:bodyPr wrap="square" rtlCol="0">
            <a:spAutoFit/>
          </a:bodyPr>
          <a:lstStyle/>
          <a:p>
            <a:pPr algn="just"/>
            <a:r>
              <a:rPr lang="fr-FR" sz="2400" dirty="0"/>
              <a:t>Dans un histogramme, le sujet extrême est représenté par un point éloigné des autres. De plus, si la courbe de normalité est affichée, nous pouvons voir que ce sujet n’est pas sous la courbe, donc qu’il dévie de la normalité.</a:t>
            </a:r>
          </a:p>
        </p:txBody>
      </p:sp>
      <p:pic>
        <p:nvPicPr>
          <p:cNvPr id="5" name="Image 4">
            <a:extLst>
              <a:ext uri="{FF2B5EF4-FFF2-40B4-BE49-F238E27FC236}">
                <a16:creationId xmlns:a16="http://schemas.microsoft.com/office/drawing/2014/main" id="{1C367547-02D5-D252-4337-60974D18086D}"/>
              </a:ext>
            </a:extLst>
          </p:cNvPr>
          <p:cNvPicPr>
            <a:picLocks noChangeAspect="1"/>
          </p:cNvPicPr>
          <p:nvPr/>
        </p:nvPicPr>
        <p:blipFill>
          <a:blip r:embed="rId2"/>
          <a:stretch>
            <a:fillRect/>
          </a:stretch>
        </p:blipFill>
        <p:spPr>
          <a:xfrm>
            <a:off x="2047069" y="2631440"/>
            <a:ext cx="6655142" cy="3954267"/>
          </a:xfrm>
          <a:prstGeom prst="rect">
            <a:avLst/>
          </a:prstGeom>
        </p:spPr>
      </p:pic>
    </p:spTree>
    <p:extLst>
      <p:ext uri="{BB962C8B-B14F-4D97-AF65-F5344CB8AC3E}">
        <p14:creationId xmlns:p14="http://schemas.microsoft.com/office/powerpoint/2010/main" val="234619701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AA323D8-4299-DFD2-8148-5966056A7ACF}"/>
              </a:ext>
            </a:extLst>
          </p:cNvPr>
          <p:cNvSpPr>
            <a:spLocks noGrp="1"/>
          </p:cNvSpPr>
          <p:nvPr>
            <p:ph type="title"/>
          </p:nvPr>
        </p:nvSpPr>
        <p:spPr>
          <a:xfrm>
            <a:off x="1059180" y="222885"/>
            <a:ext cx="10073640" cy="782955"/>
          </a:xfrm>
        </p:spPr>
        <p:txBody>
          <a:bodyPr>
            <a:normAutofit/>
          </a:bodyPr>
          <a:lstStyle/>
          <a:p>
            <a:r>
              <a:rPr lang="fr-FR" sz="4000" b="1" dirty="0">
                <a:solidFill>
                  <a:schemeClr val="accent5"/>
                </a:solidFill>
              </a:rPr>
              <a:t>IV. Détection des valeurs extrêmes ou aberrantes</a:t>
            </a:r>
          </a:p>
        </p:txBody>
      </p:sp>
      <p:sp>
        <p:nvSpPr>
          <p:cNvPr id="6" name="ZoneTexte 5">
            <a:extLst>
              <a:ext uri="{FF2B5EF4-FFF2-40B4-BE49-F238E27FC236}">
                <a16:creationId xmlns:a16="http://schemas.microsoft.com/office/drawing/2014/main" id="{B31A3BCB-0220-5E10-4CC7-C1FEC3100371}"/>
              </a:ext>
            </a:extLst>
          </p:cNvPr>
          <p:cNvSpPr txBox="1"/>
          <p:nvPr/>
        </p:nvSpPr>
        <p:spPr>
          <a:xfrm>
            <a:off x="1828800" y="944880"/>
            <a:ext cx="3203954" cy="461665"/>
          </a:xfrm>
          <a:prstGeom prst="rect">
            <a:avLst/>
          </a:prstGeom>
          <a:noFill/>
        </p:spPr>
        <p:txBody>
          <a:bodyPr wrap="none" rtlCol="0">
            <a:spAutoFit/>
          </a:bodyPr>
          <a:lstStyle/>
          <a:p>
            <a:r>
              <a:rPr lang="fr-FR" sz="2400" dirty="0">
                <a:solidFill>
                  <a:schemeClr val="accent5"/>
                </a:solidFill>
              </a:rPr>
              <a:t>3. Détection par tableau</a:t>
            </a:r>
          </a:p>
        </p:txBody>
      </p:sp>
      <p:sp>
        <p:nvSpPr>
          <p:cNvPr id="4" name="ZoneTexte 3">
            <a:extLst>
              <a:ext uri="{FF2B5EF4-FFF2-40B4-BE49-F238E27FC236}">
                <a16:creationId xmlns:a16="http://schemas.microsoft.com/office/drawing/2014/main" id="{95C5A970-520D-AEF3-3418-D13F2898294C}"/>
              </a:ext>
            </a:extLst>
          </p:cNvPr>
          <p:cNvSpPr txBox="1"/>
          <p:nvPr/>
        </p:nvSpPr>
        <p:spPr>
          <a:xfrm>
            <a:off x="721360" y="1386225"/>
            <a:ext cx="11216640" cy="830997"/>
          </a:xfrm>
          <a:prstGeom prst="rect">
            <a:avLst/>
          </a:prstGeom>
          <a:noFill/>
        </p:spPr>
        <p:txBody>
          <a:bodyPr wrap="square">
            <a:spAutoFit/>
          </a:bodyPr>
          <a:lstStyle/>
          <a:p>
            <a:r>
              <a:rPr lang="fr-FR" sz="2400" dirty="0"/>
              <a:t>Il est possible de générer un tableau représentant les 5 valeurs les plus élevées et les 5 valeurs les plus basses. Allez sous </a:t>
            </a:r>
            <a:r>
              <a:rPr lang="fr-FR" sz="2400" b="1" dirty="0"/>
              <a:t>Analyse → Statistiques Descriptives → Explorer…, </a:t>
            </a:r>
          </a:p>
        </p:txBody>
      </p:sp>
      <p:pic>
        <p:nvPicPr>
          <p:cNvPr id="7" name="Image 6">
            <a:extLst>
              <a:ext uri="{FF2B5EF4-FFF2-40B4-BE49-F238E27FC236}">
                <a16:creationId xmlns:a16="http://schemas.microsoft.com/office/drawing/2014/main" id="{84B3C322-B46A-F163-2F5F-BFFBF6545D07}"/>
              </a:ext>
            </a:extLst>
          </p:cNvPr>
          <p:cNvPicPr>
            <a:picLocks noChangeAspect="1"/>
          </p:cNvPicPr>
          <p:nvPr/>
        </p:nvPicPr>
        <p:blipFill>
          <a:blip r:embed="rId2"/>
          <a:stretch>
            <a:fillRect/>
          </a:stretch>
        </p:blipFill>
        <p:spPr>
          <a:xfrm>
            <a:off x="1172700" y="2383058"/>
            <a:ext cx="5620039" cy="4159982"/>
          </a:xfrm>
          <a:prstGeom prst="rect">
            <a:avLst/>
          </a:prstGeom>
        </p:spPr>
      </p:pic>
      <p:sp>
        <p:nvSpPr>
          <p:cNvPr id="9" name="ZoneTexte 8">
            <a:extLst>
              <a:ext uri="{FF2B5EF4-FFF2-40B4-BE49-F238E27FC236}">
                <a16:creationId xmlns:a16="http://schemas.microsoft.com/office/drawing/2014/main" id="{CD572F32-BB45-B91B-5E6A-AE7D5CCC7058}"/>
              </a:ext>
            </a:extLst>
          </p:cNvPr>
          <p:cNvSpPr txBox="1"/>
          <p:nvPr/>
        </p:nvSpPr>
        <p:spPr>
          <a:xfrm>
            <a:off x="6955299" y="2383058"/>
            <a:ext cx="4606781" cy="1569660"/>
          </a:xfrm>
          <a:prstGeom prst="rect">
            <a:avLst/>
          </a:prstGeom>
          <a:noFill/>
        </p:spPr>
        <p:txBody>
          <a:bodyPr wrap="square">
            <a:spAutoFit/>
          </a:bodyPr>
          <a:lstStyle/>
          <a:p>
            <a:pPr algn="just"/>
            <a:r>
              <a:rPr lang="fr-FR" sz="2400" dirty="0"/>
              <a:t>Entrez la variable souhaitée dans Liste Variables Dépendantes, puis cliquez sur Statistiques. Puis, choisir l’option Valeurs extrêmes.</a:t>
            </a:r>
          </a:p>
        </p:txBody>
      </p:sp>
      <p:pic>
        <p:nvPicPr>
          <p:cNvPr id="11" name="Image 10">
            <a:extLst>
              <a:ext uri="{FF2B5EF4-FFF2-40B4-BE49-F238E27FC236}">
                <a16:creationId xmlns:a16="http://schemas.microsoft.com/office/drawing/2014/main" id="{58F76755-8227-EE23-CA46-F923BCB75A7E}"/>
              </a:ext>
            </a:extLst>
          </p:cNvPr>
          <p:cNvPicPr>
            <a:picLocks noChangeAspect="1"/>
          </p:cNvPicPr>
          <p:nvPr/>
        </p:nvPicPr>
        <p:blipFill>
          <a:blip r:embed="rId3"/>
          <a:stretch>
            <a:fillRect/>
          </a:stretch>
        </p:blipFill>
        <p:spPr>
          <a:xfrm>
            <a:off x="7087129" y="4023933"/>
            <a:ext cx="4134062" cy="2406774"/>
          </a:xfrm>
          <a:prstGeom prst="rect">
            <a:avLst/>
          </a:prstGeom>
        </p:spPr>
      </p:pic>
    </p:spTree>
    <p:extLst>
      <p:ext uri="{BB962C8B-B14F-4D97-AF65-F5344CB8AC3E}">
        <p14:creationId xmlns:p14="http://schemas.microsoft.com/office/powerpoint/2010/main" val="33865484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278B44D-99DC-F93F-2414-8B0A8E426F7C}"/>
              </a:ext>
            </a:extLst>
          </p:cNvPr>
          <p:cNvSpPr>
            <a:spLocks noGrp="1"/>
          </p:cNvSpPr>
          <p:nvPr>
            <p:ph type="title"/>
          </p:nvPr>
        </p:nvSpPr>
        <p:spPr>
          <a:xfrm>
            <a:off x="838200" y="233045"/>
            <a:ext cx="10515600" cy="711835"/>
          </a:xfrm>
        </p:spPr>
        <p:txBody>
          <a:bodyPr/>
          <a:lstStyle/>
          <a:p>
            <a:r>
              <a:rPr lang="fr-FR" b="1" dirty="0">
                <a:solidFill>
                  <a:srgbClr val="00B0F0"/>
                </a:solidFill>
              </a:rPr>
              <a:t>II. Conception des tableaux sous SPSS </a:t>
            </a:r>
          </a:p>
        </p:txBody>
      </p:sp>
      <p:sp>
        <p:nvSpPr>
          <p:cNvPr id="3" name="Espace réservé du contenu 2">
            <a:extLst>
              <a:ext uri="{FF2B5EF4-FFF2-40B4-BE49-F238E27FC236}">
                <a16:creationId xmlns:a16="http://schemas.microsoft.com/office/drawing/2014/main" id="{B74F0CCB-7A32-CCF6-7731-A2BCF563463D}"/>
              </a:ext>
            </a:extLst>
          </p:cNvPr>
          <p:cNvSpPr>
            <a:spLocks noGrp="1"/>
          </p:cNvSpPr>
          <p:nvPr>
            <p:ph idx="1"/>
          </p:nvPr>
        </p:nvSpPr>
        <p:spPr>
          <a:xfrm>
            <a:off x="838200" y="1596012"/>
            <a:ext cx="10515600" cy="4957187"/>
          </a:xfrm>
        </p:spPr>
        <p:txBody>
          <a:bodyPr>
            <a:normAutofit/>
          </a:bodyPr>
          <a:lstStyle/>
          <a:p>
            <a:r>
              <a:rPr lang="fr-FR" sz="2400" dirty="0"/>
              <a:t>Pour faire sortir un tableau de fréquence sous SPSS, on se rend dans l’onglet </a:t>
            </a:r>
            <a:r>
              <a:rPr lang="fr-FR" sz="2400" b="1" dirty="0"/>
              <a:t>Analyse → Statistiques descriptives → Fréquences</a:t>
            </a:r>
            <a:r>
              <a:rPr lang="fr-FR" sz="2400" dirty="0"/>
              <a:t>,</a:t>
            </a:r>
          </a:p>
        </p:txBody>
      </p:sp>
      <p:sp>
        <p:nvSpPr>
          <p:cNvPr id="5" name="ZoneTexte 4">
            <a:extLst>
              <a:ext uri="{FF2B5EF4-FFF2-40B4-BE49-F238E27FC236}">
                <a16:creationId xmlns:a16="http://schemas.microsoft.com/office/drawing/2014/main" id="{D5DB9F91-AF86-A712-C5B2-809D5DC4EE91}"/>
              </a:ext>
            </a:extLst>
          </p:cNvPr>
          <p:cNvSpPr txBox="1"/>
          <p:nvPr/>
        </p:nvSpPr>
        <p:spPr>
          <a:xfrm>
            <a:off x="1788160" y="1039614"/>
            <a:ext cx="6096000" cy="461665"/>
          </a:xfrm>
          <a:prstGeom prst="rect">
            <a:avLst/>
          </a:prstGeom>
          <a:noFill/>
        </p:spPr>
        <p:txBody>
          <a:bodyPr wrap="square">
            <a:spAutoFit/>
          </a:bodyPr>
          <a:lstStyle/>
          <a:p>
            <a:r>
              <a:rPr lang="fr-FR" sz="2400" b="1" dirty="0">
                <a:solidFill>
                  <a:srgbClr val="00B0F0"/>
                </a:solidFill>
              </a:rPr>
              <a:t>1. Tableau de fréquences</a:t>
            </a:r>
          </a:p>
        </p:txBody>
      </p:sp>
      <p:pic>
        <p:nvPicPr>
          <p:cNvPr id="7" name="Image 6">
            <a:extLst>
              <a:ext uri="{FF2B5EF4-FFF2-40B4-BE49-F238E27FC236}">
                <a16:creationId xmlns:a16="http://schemas.microsoft.com/office/drawing/2014/main" id="{C41E9045-C706-05C5-3ADF-CE7400394630}"/>
              </a:ext>
            </a:extLst>
          </p:cNvPr>
          <p:cNvPicPr>
            <a:picLocks noChangeAspect="1"/>
          </p:cNvPicPr>
          <p:nvPr/>
        </p:nvPicPr>
        <p:blipFill>
          <a:blip r:embed="rId2"/>
          <a:stretch>
            <a:fillRect/>
          </a:stretch>
        </p:blipFill>
        <p:spPr>
          <a:xfrm>
            <a:off x="975890" y="2590800"/>
            <a:ext cx="4967710" cy="3728720"/>
          </a:xfrm>
          <a:prstGeom prst="rect">
            <a:avLst/>
          </a:prstGeom>
        </p:spPr>
      </p:pic>
      <p:sp>
        <p:nvSpPr>
          <p:cNvPr id="6" name="ZoneTexte 5">
            <a:extLst>
              <a:ext uri="{FF2B5EF4-FFF2-40B4-BE49-F238E27FC236}">
                <a16:creationId xmlns:a16="http://schemas.microsoft.com/office/drawing/2014/main" id="{E7019B52-620F-BB04-F97B-5E176B4A6A57}"/>
              </a:ext>
            </a:extLst>
          </p:cNvPr>
          <p:cNvSpPr txBox="1"/>
          <p:nvPr/>
        </p:nvSpPr>
        <p:spPr>
          <a:xfrm>
            <a:off x="6248402" y="2835255"/>
            <a:ext cx="4967708" cy="1938992"/>
          </a:xfrm>
          <a:prstGeom prst="rect">
            <a:avLst/>
          </a:prstGeom>
          <a:noFill/>
        </p:spPr>
        <p:txBody>
          <a:bodyPr wrap="square">
            <a:spAutoFit/>
          </a:bodyPr>
          <a:lstStyle/>
          <a:p>
            <a:pPr algn="just"/>
            <a:r>
              <a:rPr lang="fr-FR" sz="2400" dirty="0"/>
              <a:t>Sélectionnez dans la case de gauche les variables que vous souhaitez analyser. Vous pouvez demander les tableaux pour plusieurs variables à la fois, si elles se suivent dans la liste</a:t>
            </a:r>
          </a:p>
        </p:txBody>
      </p:sp>
    </p:spTree>
    <p:extLst>
      <p:ext uri="{BB962C8B-B14F-4D97-AF65-F5344CB8AC3E}">
        <p14:creationId xmlns:p14="http://schemas.microsoft.com/office/powerpoint/2010/main" val="118688611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AA323D8-4299-DFD2-8148-5966056A7ACF}"/>
              </a:ext>
            </a:extLst>
          </p:cNvPr>
          <p:cNvSpPr>
            <a:spLocks noGrp="1"/>
          </p:cNvSpPr>
          <p:nvPr>
            <p:ph type="title"/>
          </p:nvPr>
        </p:nvSpPr>
        <p:spPr>
          <a:xfrm>
            <a:off x="1059180" y="222885"/>
            <a:ext cx="10073640" cy="782955"/>
          </a:xfrm>
        </p:spPr>
        <p:txBody>
          <a:bodyPr>
            <a:normAutofit/>
          </a:bodyPr>
          <a:lstStyle/>
          <a:p>
            <a:r>
              <a:rPr lang="fr-FR" sz="4000" b="1" dirty="0">
                <a:solidFill>
                  <a:schemeClr val="accent5"/>
                </a:solidFill>
              </a:rPr>
              <a:t>IV. Détection des valeurs extrêmes ou aberrantes</a:t>
            </a:r>
          </a:p>
        </p:txBody>
      </p:sp>
      <p:sp>
        <p:nvSpPr>
          <p:cNvPr id="6" name="ZoneTexte 5">
            <a:extLst>
              <a:ext uri="{FF2B5EF4-FFF2-40B4-BE49-F238E27FC236}">
                <a16:creationId xmlns:a16="http://schemas.microsoft.com/office/drawing/2014/main" id="{B31A3BCB-0220-5E10-4CC7-C1FEC3100371}"/>
              </a:ext>
            </a:extLst>
          </p:cNvPr>
          <p:cNvSpPr txBox="1"/>
          <p:nvPr/>
        </p:nvSpPr>
        <p:spPr>
          <a:xfrm>
            <a:off x="1828800" y="1005840"/>
            <a:ext cx="3203954" cy="461665"/>
          </a:xfrm>
          <a:prstGeom prst="rect">
            <a:avLst/>
          </a:prstGeom>
          <a:noFill/>
        </p:spPr>
        <p:txBody>
          <a:bodyPr wrap="none" rtlCol="0">
            <a:spAutoFit/>
          </a:bodyPr>
          <a:lstStyle/>
          <a:p>
            <a:r>
              <a:rPr lang="fr-FR" sz="2400" dirty="0">
                <a:solidFill>
                  <a:schemeClr val="accent5"/>
                </a:solidFill>
              </a:rPr>
              <a:t>3. Détection par tableau</a:t>
            </a:r>
          </a:p>
        </p:txBody>
      </p:sp>
      <p:pic>
        <p:nvPicPr>
          <p:cNvPr id="4" name="Image 3">
            <a:extLst>
              <a:ext uri="{FF2B5EF4-FFF2-40B4-BE49-F238E27FC236}">
                <a16:creationId xmlns:a16="http://schemas.microsoft.com/office/drawing/2014/main" id="{3DD196B1-3E43-D75F-5B9F-87723F466EF4}"/>
              </a:ext>
            </a:extLst>
          </p:cNvPr>
          <p:cNvPicPr>
            <a:picLocks noChangeAspect="1"/>
          </p:cNvPicPr>
          <p:nvPr/>
        </p:nvPicPr>
        <p:blipFill>
          <a:blip r:embed="rId2"/>
          <a:stretch>
            <a:fillRect/>
          </a:stretch>
        </p:blipFill>
        <p:spPr>
          <a:xfrm>
            <a:off x="1195595" y="1467505"/>
            <a:ext cx="4273770" cy="4896102"/>
          </a:xfrm>
          <a:prstGeom prst="rect">
            <a:avLst/>
          </a:prstGeom>
        </p:spPr>
      </p:pic>
      <p:sp>
        <p:nvSpPr>
          <p:cNvPr id="5" name="ZoneTexte 4">
            <a:extLst>
              <a:ext uri="{FF2B5EF4-FFF2-40B4-BE49-F238E27FC236}">
                <a16:creationId xmlns:a16="http://schemas.microsoft.com/office/drawing/2014/main" id="{5963AA46-5D6F-E762-9B2B-FDD62C6F6D25}"/>
              </a:ext>
            </a:extLst>
          </p:cNvPr>
          <p:cNvSpPr txBox="1"/>
          <p:nvPr/>
        </p:nvSpPr>
        <p:spPr>
          <a:xfrm>
            <a:off x="5801360" y="1467505"/>
            <a:ext cx="5943600" cy="4524315"/>
          </a:xfrm>
          <a:prstGeom prst="rect">
            <a:avLst/>
          </a:prstGeom>
          <a:noFill/>
        </p:spPr>
        <p:txBody>
          <a:bodyPr wrap="square" rtlCol="0">
            <a:spAutoFit/>
          </a:bodyPr>
          <a:lstStyle/>
          <a:p>
            <a:pPr algn="just"/>
            <a:r>
              <a:rPr lang="fr-FR" sz="2400" dirty="0"/>
              <a:t>Le tableau Valeurs Extrêmes donne donc les 5 valeurs supérieures et les 5 valeurs inférieures. Il est difficile de déterminer si les valeurs sont extrêmes uniquement à l’aide du tableau, il faut donc s’aider d’un histogramme ou d’un box-plot. L’avantage du tableau est qu’il vous donne le numéro de la ligne des sujets dans le fichier de données, ce qui permet de les retrouver afin de les éliminer des analyses. Si plusieurs sujets ont le même score, ils apparaîtront dans ce tableau (mais pas dans le box-plot).</a:t>
            </a:r>
          </a:p>
        </p:txBody>
      </p:sp>
    </p:spTree>
    <p:extLst>
      <p:ext uri="{BB962C8B-B14F-4D97-AF65-F5344CB8AC3E}">
        <p14:creationId xmlns:p14="http://schemas.microsoft.com/office/powerpoint/2010/main" val="133378513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AA323D8-4299-DFD2-8148-5966056A7ACF}"/>
              </a:ext>
            </a:extLst>
          </p:cNvPr>
          <p:cNvSpPr>
            <a:spLocks noGrp="1"/>
          </p:cNvSpPr>
          <p:nvPr>
            <p:ph type="title"/>
          </p:nvPr>
        </p:nvSpPr>
        <p:spPr>
          <a:xfrm>
            <a:off x="1059180" y="222885"/>
            <a:ext cx="10073640" cy="782955"/>
          </a:xfrm>
        </p:spPr>
        <p:txBody>
          <a:bodyPr>
            <a:normAutofit/>
          </a:bodyPr>
          <a:lstStyle/>
          <a:p>
            <a:r>
              <a:rPr lang="fr-FR" sz="4000" b="1" dirty="0">
                <a:solidFill>
                  <a:schemeClr val="accent5"/>
                </a:solidFill>
              </a:rPr>
              <a:t>IV. Détection des valeurs extrêmes ou aberrantes</a:t>
            </a:r>
          </a:p>
        </p:txBody>
      </p:sp>
      <p:sp>
        <p:nvSpPr>
          <p:cNvPr id="6" name="ZoneTexte 5">
            <a:extLst>
              <a:ext uri="{FF2B5EF4-FFF2-40B4-BE49-F238E27FC236}">
                <a16:creationId xmlns:a16="http://schemas.microsoft.com/office/drawing/2014/main" id="{B31A3BCB-0220-5E10-4CC7-C1FEC3100371}"/>
              </a:ext>
            </a:extLst>
          </p:cNvPr>
          <p:cNvSpPr txBox="1"/>
          <p:nvPr/>
        </p:nvSpPr>
        <p:spPr>
          <a:xfrm>
            <a:off x="1828800" y="1005840"/>
            <a:ext cx="7923451" cy="461665"/>
          </a:xfrm>
          <a:prstGeom prst="rect">
            <a:avLst/>
          </a:prstGeom>
          <a:noFill/>
        </p:spPr>
        <p:txBody>
          <a:bodyPr wrap="none" rtlCol="0">
            <a:spAutoFit/>
          </a:bodyPr>
          <a:lstStyle/>
          <a:p>
            <a:r>
              <a:rPr lang="fr-FR" sz="2400" dirty="0">
                <a:solidFill>
                  <a:schemeClr val="accent5"/>
                </a:solidFill>
              </a:rPr>
              <a:t>4. Elimination des valeurs extrêmes ou aberrantes de l’analyse</a:t>
            </a:r>
          </a:p>
        </p:txBody>
      </p:sp>
      <p:sp>
        <p:nvSpPr>
          <p:cNvPr id="7" name="ZoneTexte 6">
            <a:extLst>
              <a:ext uri="{FF2B5EF4-FFF2-40B4-BE49-F238E27FC236}">
                <a16:creationId xmlns:a16="http://schemas.microsoft.com/office/drawing/2014/main" id="{5EE05547-5E96-734C-42D8-119869D1CC6B}"/>
              </a:ext>
            </a:extLst>
          </p:cNvPr>
          <p:cNvSpPr txBox="1"/>
          <p:nvPr/>
        </p:nvSpPr>
        <p:spPr>
          <a:xfrm>
            <a:off x="925830" y="1536174"/>
            <a:ext cx="10340340" cy="3785652"/>
          </a:xfrm>
          <a:prstGeom prst="rect">
            <a:avLst/>
          </a:prstGeom>
          <a:noFill/>
        </p:spPr>
        <p:txBody>
          <a:bodyPr wrap="square">
            <a:spAutoFit/>
          </a:bodyPr>
          <a:lstStyle/>
          <a:p>
            <a:pPr algn="just"/>
            <a:r>
              <a:rPr lang="fr-FR" sz="2400" dirty="0"/>
              <a:t>Il y a deux solutions pour éliminer les valeurs manquantes ou aberrantes : </a:t>
            </a:r>
          </a:p>
          <a:p>
            <a:pPr algn="just"/>
            <a:endParaRPr lang="fr-FR" sz="2400" dirty="0"/>
          </a:p>
          <a:p>
            <a:pPr algn="just"/>
            <a:r>
              <a:rPr lang="fr-FR" sz="2400" dirty="0"/>
              <a:t>• Si ces valeurs ne sont pas nombreuses, on peut juste les supprimer manuellement. En se servant du numéro de la ligne indiquée dans le tableau ou sur la figure box-plot, il suffit de se rendre à la colonne de la variable et n'effacer que cette valeur (pas toutes les autres données du sujet qui peuvent être valides),</a:t>
            </a:r>
          </a:p>
          <a:p>
            <a:pPr algn="just"/>
            <a:endParaRPr lang="fr-FR" sz="2400" dirty="0"/>
          </a:p>
          <a:p>
            <a:pPr algn="just"/>
            <a:r>
              <a:rPr lang="fr-FR" sz="2400" dirty="0"/>
              <a:t> • Si les valeurs extrêmes ou aberrantes sont nombreuses, nous pouvons utiliser la commande "</a:t>
            </a:r>
            <a:r>
              <a:rPr lang="fr-FR" sz="2400" b="1" dirty="0"/>
              <a:t>Sélectionner les observations</a:t>
            </a:r>
            <a:r>
              <a:rPr lang="fr-FR" sz="2400" dirty="0"/>
              <a:t>". Il suffit de se rendre dans </a:t>
            </a:r>
            <a:r>
              <a:rPr lang="fr-FR" sz="2400" b="1" dirty="0"/>
              <a:t>Données → Sélectionner les observations</a:t>
            </a:r>
          </a:p>
        </p:txBody>
      </p:sp>
    </p:spTree>
    <p:extLst>
      <p:ext uri="{BB962C8B-B14F-4D97-AF65-F5344CB8AC3E}">
        <p14:creationId xmlns:p14="http://schemas.microsoft.com/office/powerpoint/2010/main" val="127233927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AA323D8-4299-DFD2-8148-5966056A7ACF}"/>
              </a:ext>
            </a:extLst>
          </p:cNvPr>
          <p:cNvSpPr>
            <a:spLocks noGrp="1"/>
          </p:cNvSpPr>
          <p:nvPr>
            <p:ph type="title"/>
          </p:nvPr>
        </p:nvSpPr>
        <p:spPr>
          <a:xfrm>
            <a:off x="1059180" y="222885"/>
            <a:ext cx="10073640" cy="782955"/>
          </a:xfrm>
        </p:spPr>
        <p:txBody>
          <a:bodyPr>
            <a:normAutofit/>
          </a:bodyPr>
          <a:lstStyle/>
          <a:p>
            <a:r>
              <a:rPr lang="fr-FR" sz="4000" b="1" dirty="0">
                <a:solidFill>
                  <a:schemeClr val="accent5"/>
                </a:solidFill>
              </a:rPr>
              <a:t>IV. Détection des valeurs extrêmes ou aberrantes</a:t>
            </a:r>
          </a:p>
        </p:txBody>
      </p:sp>
      <p:sp>
        <p:nvSpPr>
          <p:cNvPr id="6" name="ZoneTexte 5">
            <a:extLst>
              <a:ext uri="{FF2B5EF4-FFF2-40B4-BE49-F238E27FC236}">
                <a16:creationId xmlns:a16="http://schemas.microsoft.com/office/drawing/2014/main" id="{B31A3BCB-0220-5E10-4CC7-C1FEC3100371}"/>
              </a:ext>
            </a:extLst>
          </p:cNvPr>
          <p:cNvSpPr txBox="1"/>
          <p:nvPr/>
        </p:nvSpPr>
        <p:spPr>
          <a:xfrm>
            <a:off x="1828800" y="1005840"/>
            <a:ext cx="7923451" cy="461665"/>
          </a:xfrm>
          <a:prstGeom prst="rect">
            <a:avLst/>
          </a:prstGeom>
          <a:noFill/>
        </p:spPr>
        <p:txBody>
          <a:bodyPr wrap="none" rtlCol="0">
            <a:spAutoFit/>
          </a:bodyPr>
          <a:lstStyle/>
          <a:p>
            <a:r>
              <a:rPr lang="fr-FR" sz="2400" dirty="0">
                <a:solidFill>
                  <a:schemeClr val="accent5"/>
                </a:solidFill>
              </a:rPr>
              <a:t>4. Elimination des valeurs extrêmes ou aberrantes de l’analyse</a:t>
            </a:r>
          </a:p>
        </p:txBody>
      </p:sp>
      <p:pic>
        <p:nvPicPr>
          <p:cNvPr id="4" name="Image 3">
            <a:extLst>
              <a:ext uri="{FF2B5EF4-FFF2-40B4-BE49-F238E27FC236}">
                <a16:creationId xmlns:a16="http://schemas.microsoft.com/office/drawing/2014/main" id="{D106DAA8-BA5A-ABD7-5345-531202C91F6E}"/>
              </a:ext>
            </a:extLst>
          </p:cNvPr>
          <p:cNvPicPr>
            <a:picLocks noChangeAspect="1"/>
          </p:cNvPicPr>
          <p:nvPr/>
        </p:nvPicPr>
        <p:blipFill>
          <a:blip r:embed="rId2"/>
          <a:stretch>
            <a:fillRect/>
          </a:stretch>
        </p:blipFill>
        <p:spPr>
          <a:xfrm>
            <a:off x="831746" y="1426125"/>
            <a:ext cx="4481934" cy="2526115"/>
          </a:xfrm>
          <a:prstGeom prst="rect">
            <a:avLst/>
          </a:prstGeom>
        </p:spPr>
      </p:pic>
      <p:sp>
        <p:nvSpPr>
          <p:cNvPr id="9" name="ZoneTexte 8">
            <a:extLst>
              <a:ext uri="{FF2B5EF4-FFF2-40B4-BE49-F238E27FC236}">
                <a16:creationId xmlns:a16="http://schemas.microsoft.com/office/drawing/2014/main" id="{ECED8E32-E182-78D3-198C-9F83017F2C21}"/>
              </a:ext>
            </a:extLst>
          </p:cNvPr>
          <p:cNvSpPr txBox="1"/>
          <p:nvPr/>
        </p:nvSpPr>
        <p:spPr>
          <a:xfrm>
            <a:off x="5580522" y="1331095"/>
            <a:ext cx="6113638" cy="3046988"/>
          </a:xfrm>
          <a:prstGeom prst="rect">
            <a:avLst/>
          </a:prstGeom>
          <a:noFill/>
        </p:spPr>
        <p:txBody>
          <a:bodyPr wrap="square">
            <a:spAutoFit/>
          </a:bodyPr>
          <a:lstStyle/>
          <a:p>
            <a:pPr algn="just"/>
            <a:r>
              <a:rPr lang="fr-FR" sz="2400" dirty="0"/>
              <a:t>Dans la case Sélectionner, choisir Selon une condition logique, puis cliquer sur Si… Dans la nouvelle fenêtre, entrez la variable pour laquelle vous avez détecté une valeur extrême d’un sujet dans la case. Cette fonction sélectionne les participant-e-s à garder, donc si, comme dans notre exemple, le sujet extrême a une valeur de 77, nous pouvons entrer AGE</a:t>
            </a:r>
          </a:p>
        </p:txBody>
      </p:sp>
      <p:pic>
        <p:nvPicPr>
          <p:cNvPr id="11" name="Image 10">
            <a:extLst>
              <a:ext uri="{FF2B5EF4-FFF2-40B4-BE49-F238E27FC236}">
                <a16:creationId xmlns:a16="http://schemas.microsoft.com/office/drawing/2014/main" id="{30D620B3-48F2-851D-670E-FB65A6C9CCB3}"/>
              </a:ext>
            </a:extLst>
          </p:cNvPr>
          <p:cNvPicPr>
            <a:picLocks noChangeAspect="1"/>
          </p:cNvPicPr>
          <p:nvPr/>
        </p:nvPicPr>
        <p:blipFill>
          <a:blip r:embed="rId3"/>
          <a:stretch>
            <a:fillRect/>
          </a:stretch>
        </p:blipFill>
        <p:spPr>
          <a:xfrm>
            <a:off x="831746" y="4268568"/>
            <a:ext cx="4481934" cy="2366548"/>
          </a:xfrm>
          <a:prstGeom prst="rect">
            <a:avLst/>
          </a:prstGeom>
        </p:spPr>
      </p:pic>
      <p:sp>
        <p:nvSpPr>
          <p:cNvPr id="12" name="ZoneTexte 11">
            <a:extLst>
              <a:ext uri="{FF2B5EF4-FFF2-40B4-BE49-F238E27FC236}">
                <a16:creationId xmlns:a16="http://schemas.microsoft.com/office/drawing/2014/main" id="{40794DE4-7D2D-61DE-6E2B-8F10DF4B698B}"/>
              </a:ext>
            </a:extLst>
          </p:cNvPr>
          <p:cNvSpPr txBox="1"/>
          <p:nvPr/>
        </p:nvSpPr>
        <p:spPr>
          <a:xfrm>
            <a:off x="5580522" y="4545876"/>
            <a:ext cx="6113638" cy="1938992"/>
          </a:xfrm>
          <a:prstGeom prst="rect">
            <a:avLst/>
          </a:prstGeom>
          <a:noFill/>
        </p:spPr>
        <p:txBody>
          <a:bodyPr wrap="square">
            <a:spAutoFit/>
          </a:bodyPr>
          <a:lstStyle/>
          <a:p>
            <a:pPr algn="just"/>
            <a:r>
              <a:rPr lang="fr-FR" sz="2400" dirty="0"/>
              <a:t>Cette option est à désactiver lorsque vous effectuez des analyses sans cette variable-là !!! Surtout lorsque vous avez peu de sujets, vous perdez de précieuses données qui ne sont pas extrêmes.</a:t>
            </a:r>
          </a:p>
        </p:txBody>
      </p:sp>
    </p:spTree>
    <p:extLst>
      <p:ext uri="{BB962C8B-B14F-4D97-AF65-F5344CB8AC3E}">
        <p14:creationId xmlns:p14="http://schemas.microsoft.com/office/powerpoint/2010/main" val="99070576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BA0DE48-C6A7-E48E-B038-87CD59A4DF88}"/>
              </a:ext>
            </a:extLst>
          </p:cNvPr>
          <p:cNvSpPr>
            <a:spLocks noGrp="1"/>
          </p:cNvSpPr>
          <p:nvPr>
            <p:ph type="title"/>
          </p:nvPr>
        </p:nvSpPr>
        <p:spPr/>
        <p:txBody>
          <a:bodyPr/>
          <a:lstStyle/>
          <a:p>
            <a:r>
              <a:rPr lang="fr-FR" b="1" dirty="0">
                <a:solidFill>
                  <a:srgbClr val="00B0F0"/>
                </a:solidFill>
              </a:rPr>
              <a:t>Conclusion</a:t>
            </a:r>
          </a:p>
        </p:txBody>
      </p:sp>
      <p:sp>
        <p:nvSpPr>
          <p:cNvPr id="3" name="Espace réservé du contenu 2">
            <a:extLst>
              <a:ext uri="{FF2B5EF4-FFF2-40B4-BE49-F238E27FC236}">
                <a16:creationId xmlns:a16="http://schemas.microsoft.com/office/drawing/2014/main" id="{4102270F-D04A-B5F1-732D-7C13909C2977}"/>
              </a:ext>
            </a:extLst>
          </p:cNvPr>
          <p:cNvSpPr>
            <a:spLocks noGrp="1"/>
          </p:cNvSpPr>
          <p:nvPr>
            <p:ph idx="1"/>
          </p:nvPr>
        </p:nvSpPr>
        <p:spPr/>
        <p:txBody>
          <a:bodyPr>
            <a:normAutofit/>
          </a:bodyPr>
          <a:lstStyle/>
          <a:p>
            <a:pPr>
              <a:lnSpc>
                <a:spcPct val="200000"/>
              </a:lnSpc>
            </a:pPr>
            <a:r>
              <a:rPr lang="fr-FR" sz="3200" dirty="0"/>
              <a:t>Cas pratique statistiques descriptives sous SPSS</a:t>
            </a:r>
          </a:p>
          <a:p>
            <a:pPr>
              <a:lnSpc>
                <a:spcPct val="200000"/>
              </a:lnSpc>
            </a:pPr>
            <a:r>
              <a:rPr lang="fr-FR" sz="3200" dirty="0"/>
              <a:t>Base lari</a:t>
            </a:r>
          </a:p>
        </p:txBody>
      </p:sp>
      <p:cxnSp>
        <p:nvCxnSpPr>
          <p:cNvPr id="4" name="Connecteur droit 3">
            <a:extLst>
              <a:ext uri="{FF2B5EF4-FFF2-40B4-BE49-F238E27FC236}">
                <a16:creationId xmlns:a16="http://schemas.microsoft.com/office/drawing/2014/main" id="{E1B5C102-23F7-8289-CBD5-F36A0DA4E960}"/>
              </a:ext>
            </a:extLst>
          </p:cNvPr>
          <p:cNvCxnSpPr>
            <a:cxnSpLocks/>
          </p:cNvCxnSpPr>
          <p:nvPr/>
        </p:nvCxnSpPr>
        <p:spPr>
          <a:xfrm>
            <a:off x="1001740" y="1304260"/>
            <a:ext cx="2336885" cy="0"/>
          </a:xfrm>
          <a:prstGeom prst="line">
            <a:avLst/>
          </a:prstGeom>
          <a:ln w="76200"/>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6539511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278B44D-99DC-F93F-2414-8B0A8E426F7C}"/>
              </a:ext>
            </a:extLst>
          </p:cNvPr>
          <p:cNvSpPr>
            <a:spLocks noGrp="1"/>
          </p:cNvSpPr>
          <p:nvPr>
            <p:ph type="title"/>
          </p:nvPr>
        </p:nvSpPr>
        <p:spPr>
          <a:xfrm>
            <a:off x="838200" y="233045"/>
            <a:ext cx="10515600" cy="711835"/>
          </a:xfrm>
        </p:spPr>
        <p:txBody>
          <a:bodyPr/>
          <a:lstStyle/>
          <a:p>
            <a:r>
              <a:rPr lang="fr-FR" b="1" dirty="0">
                <a:solidFill>
                  <a:srgbClr val="00B0F0"/>
                </a:solidFill>
              </a:rPr>
              <a:t>II. Conception des tableaux sous SPSS </a:t>
            </a:r>
          </a:p>
        </p:txBody>
      </p:sp>
      <p:sp>
        <p:nvSpPr>
          <p:cNvPr id="5" name="ZoneTexte 4">
            <a:extLst>
              <a:ext uri="{FF2B5EF4-FFF2-40B4-BE49-F238E27FC236}">
                <a16:creationId xmlns:a16="http://schemas.microsoft.com/office/drawing/2014/main" id="{D5DB9F91-AF86-A712-C5B2-809D5DC4EE91}"/>
              </a:ext>
            </a:extLst>
          </p:cNvPr>
          <p:cNvSpPr txBox="1"/>
          <p:nvPr/>
        </p:nvSpPr>
        <p:spPr>
          <a:xfrm>
            <a:off x="1788160" y="1039614"/>
            <a:ext cx="6096000" cy="461665"/>
          </a:xfrm>
          <a:prstGeom prst="rect">
            <a:avLst/>
          </a:prstGeom>
          <a:noFill/>
        </p:spPr>
        <p:txBody>
          <a:bodyPr wrap="square">
            <a:spAutoFit/>
          </a:bodyPr>
          <a:lstStyle/>
          <a:p>
            <a:r>
              <a:rPr lang="fr-FR" sz="2400" b="1" dirty="0">
                <a:solidFill>
                  <a:srgbClr val="00B0F0"/>
                </a:solidFill>
              </a:rPr>
              <a:t>1. Tableau de fréquences</a:t>
            </a:r>
          </a:p>
        </p:txBody>
      </p:sp>
      <p:sp>
        <p:nvSpPr>
          <p:cNvPr id="6" name="ZoneTexte 5">
            <a:extLst>
              <a:ext uri="{FF2B5EF4-FFF2-40B4-BE49-F238E27FC236}">
                <a16:creationId xmlns:a16="http://schemas.microsoft.com/office/drawing/2014/main" id="{E7019B52-620F-BB04-F97B-5E176B4A6A57}"/>
              </a:ext>
            </a:extLst>
          </p:cNvPr>
          <p:cNvSpPr txBox="1"/>
          <p:nvPr/>
        </p:nvSpPr>
        <p:spPr>
          <a:xfrm>
            <a:off x="5608320" y="1596012"/>
            <a:ext cx="6410960" cy="4524315"/>
          </a:xfrm>
          <a:prstGeom prst="rect">
            <a:avLst/>
          </a:prstGeom>
          <a:noFill/>
        </p:spPr>
        <p:txBody>
          <a:bodyPr wrap="square">
            <a:spAutoFit/>
          </a:bodyPr>
          <a:lstStyle/>
          <a:p>
            <a:pPr algn="just"/>
            <a:r>
              <a:rPr lang="fr-FR" sz="2400" dirty="0"/>
              <a:t>Dans l’onglet « </a:t>
            </a:r>
            <a:r>
              <a:rPr lang="fr-FR" sz="2400" b="1" dirty="0"/>
              <a:t>Statistiques</a:t>
            </a:r>
            <a:r>
              <a:rPr lang="fr-FR" sz="2400" dirty="0"/>
              <a:t> », on peut choisir l'information que l'on désire avoir sur les données. </a:t>
            </a:r>
          </a:p>
          <a:p>
            <a:pPr algn="just"/>
            <a:r>
              <a:rPr lang="fr-FR" sz="2400" dirty="0"/>
              <a:t>Ainsi on peut avoir des indices de tendance centrale (moyenne, médiane et mode), obtenir la valeur pour laquelle l'échantillon sera divisé en quartiles (Quartiles), en x sous-échantillons composés du même nombre de participant-e-s (Césures pour : x groupes égaux) ou certains fractiles (Percentile(s):), et d’autres informations. </a:t>
            </a:r>
          </a:p>
          <a:p>
            <a:pPr algn="just"/>
            <a:r>
              <a:rPr lang="fr-FR" sz="2400" dirty="0"/>
              <a:t>Il suffit de </a:t>
            </a:r>
            <a:r>
              <a:rPr lang="fr-FR" sz="2400" b="1" dirty="0"/>
              <a:t>sélectionner les informations que vous voudrez</a:t>
            </a:r>
            <a:r>
              <a:rPr lang="fr-FR" sz="2400" dirty="0"/>
              <a:t> et cliquez ensuite sur « </a:t>
            </a:r>
            <a:r>
              <a:rPr lang="fr-FR" sz="2400" b="1" dirty="0"/>
              <a:t>Poursuivre</a:t>
            </a:r>
            <a:r>
              <a:rPr lang="fr-FR" sz="2400" dirty="0"/>
              <a:t> »</a:t>
            </a:r>
          </a:p>
        </p:txBody>
      </p:sp>
      <p:pic>
        <p:nvPicPr>
          <p:cNvPr id="8" name="Image 7">
            <a:extLst>
              <a:ext uri="{FF2B5EF4-FFF2-40B4-BE49-F238E27FC236}">
                <a16:creationId xmlns:a16="http://schemas.microsoft.com/office/drawing/2014/main" id="{9D0ED19E-3082-4854-95CF-9B5A5B660185}"/>
              </a:ext>
            </a:extLst>
          </p:cNvPr>
          <p:cNvPicPr>
            <a:picLocks noChangeAspect="1"/>
          </p:cNvPicPr>
          <p:nvPr/>
        </p:nvPicPr>
        <p:blipFill>
          <a:blip r:embed="rId2"/>
          <a:stretch>
            <a:fillRect/>
          </a:stretch>
        </p:blipFill>
        <p:spPr>
          <a:xfrm>
            <a:off x="937146" y="1596012"/>
            <a:ext cx="4445228" cy="4804788"/>
          </a:xfrm>
          <a:prstGeom prst="rect">
            <a:avLst/>
          </a:prstGeom>
        </p:spPr>
      </p:pic>
    </p:spTree>
    <p:extLst>
      <p:ext uri="{BB962C8B-B14F-4D97-AF65-F5344CB8AC3E}">
        <p14:creationId xmlns:p14="http://schemas.microsoft.com/office/powerpoint/2010/main" val="10266607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278B44D-99DC-F93F-2414-8B0A8E426F7C}"/>
              </a:ext>
            </a:extLst>
          </p:cNvPr>
          <p:cNvSpPr>
            <a:spLocks noGrp="1"/>
          </p:cNvSpPr>
          <p:nvPr>
            <p:ph type="title"/>
          </p:nvPr>
        </p:nvSpPr>
        <p:spPr>
          <a:xfrm>
            <a:off x="838200" y="233045"/>
            <a:ext cx="10515600" cy="711835"/>
          </a:xfrm>
        </p:spPr>
        <p:txBody>
          <a:bodyPr/>
          <a:lstStyle/>
          <a:p>
            <a:r>
              <a:rPr lang="fr-FR" b="1" dirty="0">
                <a:solidFill>
                  <a:srgbClr val="00B0F0"/>
                </a:solidFill>
              </a:rPr>
              <a:t>II. Conception des tableaux sous SPSS </a:t>
            </a:r>
          </a:p>
        </p:txBody>
      </p:sp>
      <p:sp>
        <p:nvSpPr>
          <p:cNvPr id="5" name="ZoneTexte 4">
            <a:extLst>
              <a:ext uri="{FF2B5EF4-FFF2-40B4-BE49-F238E27FC236}">
                <a16:creationId xmlns:a16="http://schemas.microsoft.com/office/drawing/2014/main" id="{D5DB9F91-AF86-A712-C5B2-809D5DC4EE91}"/>
              </a:ext>
            </a:extLst>
          </p:cNvPr>
          <p:cNvSpPr txBox="1"/>
          <p:nvPr/>
        </p:nvSpPr>
        <p:spPr>
          <a:xfrm>
            <a:off x="1788160" y="1039614"/>
            <a:ext cx="6096000" cy="461665"/>
          </a:xfrm>
          <a:prstGeom prst="rect">
            <a:avLst/>
          </a:prstGeom>
          <a:noFill/>
        </p:spPr>
        <p:txBody>
          <a:bodyPr wrap="square">
            <a:spAutoFit/>
          </a:bodyPr>
          <a:lstStyle/>
          <a:p>
            <a:r>
              <a:rPr lang="fr-FR" sz="2400" b="1" dirty="0">
                <a:solidFill>
                  <a:srgbClr val="00B0F0"/>
                </a:solidFill>
              </a:rPr>
              <a:t>1. Tableau de fréquences</a:t>
            </a:r>
          </a:p>
        </p:txBody>
      </p:sp>
      <p:sp>
        <p:nvSpPr>
          <p:cNvPr id="6" name="ZoneTexte 5">
            <a:extLst>
              <a:ext uri="{FF2B5EF4-FFF2-40B4-BE49-F238E27FC236}">
                <a16:creationId xmlns:a16="http://schemas.microsoft.com/office/drawing/2014/main" id="{E7019B52-620F-BB04-F97B-5E176B4A6A57}"/>
              </a:ext>
            </a:extLst>
          </p:cNvPr>
          <p:cNvSpPr txBox="1"/>
          <p:nvPr/>
        </p:nvSpPr>
        <p:spPr>
          <a:xfrm>
            <a:off x="701040" y="1647989"/>
            <a:ext cx="11084560" cy="3046988"/>
          </a:xfrm>
          <a:prstGeom prst="rect">
            <a:avLst/>
          </a:prstGeom>
          <a:noFill/>
        </p:spPr>
        <p:txBody>
          <a:bodyPr wrap="square">
            <a:spAutoFit/>
          </a:bodyPr>
          <a:lstStyle/>
          <a:p>
            <a:pPr algn="just"/>
            <a:r>
              <a:rPr lang="fr-FR" sz="2400" dirty="0"/>
              <a:t>Dans l’onglet « </a:t>
            </a:r>
            <a:r>
              <a:rPr lang="fr-FR" sz="2400" b="1" dirty="0"/>
              <a:t>Graphiques</a:t>
            </a:r>
            <a:r>
              <a:rPr lang="fr-FR" sz="2400" dirty="0"/>
              <a:t> », vous pouvez demander le diagramme en barres (Graphiques à barres) qui correspond à la version graphique du tableau de fréquence, ou l’histogramme (Histogrammes) pour les variables ordinales ou quantitatives qui comptent beaucoup de modalités (avec l’histogramme, SPSS regroupe automatiquement des catégories pour que le graphique soit plus lisible, par exemple si vous avez des âges de 20 à 60 ans, plutôt que de créer 41 bâtonnets, l’histogramme va regrouper les âges de 2 en 2 pour garder 21 catégories, 20-22, 22-24, etc.). Vous pouvez également choisir les valeurs (fréquence ou pourcentage) à afficher sur le graphique</a:t>
            </a:r>
          </a:p>
        </p:txBody>
      </p:sp>
      <p:sp>
        <p:nvSpPr>
          <p:cNvPr id="4" name="ZoneTexte 3">
            <a:extLst>
              <a:ext uri="{FF2B5EF4-FFF2-40B4-BE49-F238E27FC236}">
                <a16:creationId xmlns:a16="http://schemas.microsoft.com/office/drawing/2014/main" id="{6B1A4627-17D7-13FE-47FE-FB26F545C203}"/>
              </a:ext>
            </a:extLst>
          </p:cNvPr>
          <p:cNvSpPr txBox="1"/>
          <p:nvPr/>
        </p:nvSpPr>
        <p:spPr>
          <a:xfrm>
            <a:off x="5791200" y="4820028"/>
            <a:ext cx="5994400" cy="1569660"/>
          </a:xfrm>
          <a:prstGeom prst="rect">
            <a:avLst/>
          </a:prstGeom>
          <a:noFill/>
        </p:spPr>
        <p:txBody>
          <a:bodyPr wrap="square">
            <a:spAutoFit/>
          </a:bodyPr>
          <a:lstStyle/>
          <a:p>
            <a:pPr algn="just"/>
            <a:r>
              <a:rPr lang="fr-FR" sz="2400" dirty="0"/>
              <a:t>L’onglet « </a:t>
            </a:r>
            <a:r>
              <a:rPr lang="fr-FR" sz="2400" b="1" dirty="0"/>
              <a:t>Format</a:t>
            </a:r>
            <a:r>
              <a:rPr lang="fr-FR" sz="2400" dirty="0"/>
              <a:t> » vous permet de choisir le mode d’affichage des résultats, si vous voudrez afficher les valeurs ou les effectifs par ordre croissant ou décroissant</a:t>
            </a:r>
          </a:p>
        </p:txBody>
      </p:sp>
      <p:pic>
        <p:nvPicPr>
          <p:cNvPr id="9" name="Image 8">
            <a:extLst>
              <a:ext uri="{FF2B5EF4-FFF2-40B4-BE49-F238E27FC236}">
                <a16:creationId xmlns:a16="http://schemas.microsoft.com/office/drawing/2014/main" id="{1DED671B-2103-3532-6925-5A50CF7E6BC2}"/>
              </a:ext>
            </a:extLst>
          </p:cNvPr>
          <p:cNvPicPr>
            <a:picLocks noChangeAspect="1"/>
          </p:cNvPicPr>
          <p:nvPr/>
        </p:nvPicPr>
        <p:blipFill>
          <a:blip r:embed="rId2"/>
          <a:stretch>
            <a:fillRect/>
          </a:stretch>
        </p:blipFill>
        <p:spPr>
          <a:xfrm>
            <a:off x="792480" y="4830629"/>
            <a:ext cx="4770120" cy="1625684"/>
          </a:xfrm>
          <a:prstGeom prst="rect">
            <a:avLst/>
          </a:prstGeom>
        </p:spPr>
      </p:pic>
    </p:spTree>
    <p:extLst>
      <p:ext uri="{BB962C8B-B14F-4D97-AF65-F5344CB8AC3E}">
        <p14:creationId xmlns:p14="http://schemas.microsoft.com/office/powerpoint/2010/main" val="33384841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278B44D-99DC-F93F-2414-8B0A8E426F7C}"/>
              </a:ext>
            </a:extLst>
          </p:cNvPr>
          <p:cNvSpPr>
            <a:spLocks noGrp="1"/>
          </p:cNvSpPr>
          <p:nvPr>
            <p:ph type="title"/>
          </p:nvPr>
        </p:nvSpPr>
        <p:spPr>
          <a:xfrm>
            <a:off x="838200" y="233045"/>
            <a:ext cx="10515600" cy="711835"/>
          </a:xfrm>
        </p:spPr>
        <p:txBody>
          <a:bodyPr/>
          <a:lstStyle/>
          <a:p>
            <a:r>
              <a:rPr lang="fr-FR" b="1" dirty="0">
                <a:solidFill>
                  <a:srgbClr val="00B0F0"/>
                </a:solidFill>
              </a:rPr>
              <a:t>II. Conception des tableaux sous SPSS </a:t>
            </a:r>
          </a:p>
        </p:txBody>
      </p:sp>
      <p:sp>
        <p:nvSpPr>
          <p:cNvPr id="5" name="ZoneTexte 4">
            <a:extLst>
              <a:ext uri="{FF2B5EF4-FFF2-40B4-BE49-F238E27FC236}">
                <a16:creationId xmlns:a16="http://schemas.microsoft.com/office/drawing/2014/main" id="{D5DB9F91-AF86-A712-C5B2-809D5DC4EE91}"/>
              </a:ext>
            </a:extLst>
          </p:cNvPr>
          <p:cNvSpPr txBox="1"/>
          <p:nvPr/>
        </p:nvSpPr>
        <p:spPr>
          <a:xfrm>
            <a:off x="1788160" y="1039614"/>
            <a:ext cx="6096000" cy="461665"/>
          </a:xfrm>
          <a:prstGeom prst="rect">
            <a:avLst/>
          </a:prstGeom>
          <a:noFill/>
        </p:spPr>
        <p:txBody>
          <a:bodyPr wrap="square">
            <a:spAutoFit/>
          </a:bodyPr>
          <a:lstStyle/>
          <a:p>
            <a:r>
              <a:rPr lang="fr-FR" sz="2400" b="1" dirty="0">
                <a:solidFill>
                  <a:srgbClr val="00B0F0"/>
                </a:solidFill>
              </a:rPr>
              <a:t>1. Tableau de fréquences</a:t>
            </a:r>
          </a:p>
        </p:txBody>
      </p:sp>
      <p:pic>
        <p:nvPicPr>
          <p:cNvPr id="7" name="Image 6">
            <a:extLst>
              <a:ext uri="{FF2B5EF4-FFF2-40B4-BE49-F238E27FC236}">
                <a16:creationId xmlns:a16="http://schemas.microsoft.com/office/drawing/2014/main" id="{1FBE05C9-E4B5-B2D7-2EB8-B59B6AB76934}"/>
              </a:ext>
            </a:extLst>
          </p:cNvPr>
          <p:cNvPicPr>
            <a:picLocks noChangeAspect="1"/>
          </p:cNvPicPr>
          <p:nvPr/>
        </p:nvPicPr>
        <p:blipFill>
          <a:blip r:embed="rId2"/>
          <a:stretch>
            <a:fillRect/>
          </a:stretch>
        </p:blipFill>
        <p:spPr>
          <a:xfrm>
            <a:off x="627897" y="1501279"/>
            <a:ext cx="4218424" cy="2450961"/>
          </a:xfrm>
          <a:prstGeom prst="rect">
            <a:avLst/>
          </a:prstGeom>
        </p:spPr>
      </p:pic>
      <p:pic>
        <p:nvPicPr>
          <p:cNvPr id="10" name="Image 9">
            <a:extLst>
              <a:ext uri="{FF2B5EF4-FFF2-40B4-BE49-F238E27FC236}">
                <a16:creationId xmlns:a16="http://schemas.microsoft.com/office/drawing/2014/main" id="{04A41A66-468D-268A-19EF-06F8A221E93E}"/>
              </a:ext>
            </a:extLst>
          </p:cNvPr>
          <p:cNvPicPr>
            <a:picLocks noChangeAspect="1"/>
          </p:cNvPicPr>
          <p:nvPr/>
        </p:nvPicPr>
        <p:blipFill>
          <a:blip r:embed="rId3"/>
          <a:stretch>
            <a:fillRect/>
          </a:stretch>
        </p:blipFill>
        <p:spPr>
          <a:xfrm>
            <a:off x="704767" y="3952240"/>
            <a:ext cx="4141553" cy="2672715"/>
          </a:xfrm>
          <a:prstGeom prst="rect">
            <a:avLst/>
          </a:prstGeom>
        </p:spPr>
      </p:pic>
      <p:sp>
        <p:nvSpPr>
          <p:cNvPr id="11" name="ZoneTexte 10">
            <a:extLst>
              <a:ext uri="{FF2B5EF4-FFF2-40B4-BE49-F238E27FC236}">
                <a16:creationId xmlns:a16="http://schemas.microsoft.com/office/drawing/2014/main" id="{DD56668C-249D-BCFC-90B5-C5348EE1D95A}"/>
              </a:ext>
            </a:extLst>
          </p:cNvPr>
          <p:cNvSpPr txBox="1"/>
          <p:nvPr/>
        </p:nvSpPr>
        <p:spPr>
          <a:xfrm>
            <a:off x="5171440" y="1453833"/>
            <a:ext cx="5984240" cy="1938992"/>
          </a:xfrm>
          <a:prstGeom prst="rect">
            <a:avLst/>
          </a:prstGeom>
          <a:noFill/>
        </p:spPr>
        <p:txBody>
          <a:bodyPr wrap="square" rtlCol="0">
            <a:spAutoFit/>
          </a:bodyPr>
          <a:lstStyle/>
          <a:p>
            <a:pPr algn="just"/>
            <a:r>
              <a:rPr lang="fr-FR" sz="2400" dirty="0"/>
              <a:t>L’onglet « </a:t>
            </a:r>
            <a:r>
              <a:rPr lang="fr-FR" sz="2400" b="1" dirty="0"/>
              <a:t>Style</a:t>
            </a:r>
            <a:r>
              <a:rPr lang="fr-FR" sz="2400" dirty="0"/>
              <a:t> » pour formater l’arrière-plan et le texte des cellules dans les tableaux sur la base des valeurs des cellules. Elle permet de mettre en évidence les valeurs d’une certaine catégorie (X&gt;45%) en y affectant des couleurs.</a:t>
            </a:r>
          </a:p>
        </p:txBody>
      </p:sp>
      <p:sp>
        <p:nvSpPr>
          <p:cNvPr id="12" name="ZoneTexte 11">
            <a:extLst>
              <a:ext uri="{FF2B5EF4-FFF2-40B4-BE49-F238E27FC236}">
                <a16:creationId xmlns:a16="http://schemas.microsoft.com/office/drawing/2014/main" id="{7114BFCC-F3E2-3395-DB80-18003B612490}"/>
              </a:ext>
            </a:extLst>
          </p:cNvPr>
          <p:cNvSpPr txBox="1"/>
          <p:nvPr/>
        </p:nvSpPr>
        <p:spPr>
          <a:xfrm>
            <a:off x="5171440" y="4088268"/>
            <a:ext cx="5984240" cy="2308324"/>
          </a:xfrm>
          <a:prstGeom prst="rect">
            <a:avLst/>
          </a:prstGeom>
          <a:noFill/>
        </p:spPr>
        <p:txBody>
          <a:bodyPr wrap="square" rtlCol="0">
            <a:spAutoFit/>
          </a:bodyPr>
          <a:lstStyle/>
          <a:p>
            <a:pPr algn="just"/>
            <a:r>
              <a:rPr lang="fr-FR" sz="2400" dirty="0"/>
              <a:t>Pour régler la condition, il suffit de double clique sur la colonne condition et cette boite de dialogue va s’ouvrir</a:t>
            </a:r>
          </a:p>
          <a:p>
            <a:pPr algn="just"/>
            <a:r>
              <a:rPr lang="fr-FR" sz="2400" dirty="0"/>
              <a:t>On coche tout simplement « En fonction des conditions suivantes » et on donne les conditions et cliquer sur poursuivre</a:t>
            </a:r>
          </a:p>
        </p:txBody>
      </p:sp>
    </p:spTree>
    <p:extLst>
      <p:ext uri="{BB962C8B-B14F-4D97-AF65-F5344CB8AC3E}">
        <p14:creationId xmlns:p14="http://schemas.microsoft.com/office/powerpoint/2010/main" val="7511222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278B44D-99DC-F93F-2414-8B0A8E426F7C}"/>
              </a:ext>
            </a:extLst>
          </p:cNvPr>
          <p:cNvSpPr>
            <a:spLocks noGrp="1"/>
          </p:cNvSpPr>
          <p:nvPr>
            <p:ph type="title"/>
          </p:nvPr>
        </p:nvSpPr>
        <p:spPr>
          <a:xfrm>
            <a:off x="838200" y="192405"/>
            <a:ext cx="10515600" cy="711835"/>
          </a:xfrm>
        </p:spPr>
        <p:txBody>
          <a:bodyPr/>
          <a:lstStyle/>
          <a:p>
            <a:r>
              <a:rPr lang="fr-FR" b="1" dirty="0">
                <a:solidFill>
                  <a:srgbClr val="00B0F0"/>
                </a:solidFill>
              </a:rPr>
              <a:t>II. Conception des tableaux sous SPSS </a:t>
            </a:r>
          </a:p>
        </p:txBody>
      </p:sp>
      <p:sp>
        <p:nvSpPr>
          <p:cNvPr id="5" name="ZoneTexte 4">
            <a:extLst>
              <a:ext uri="{FF2B5EF4-FFF2-40B4-BE49-F238E27FC236}">
                <a16:creationId xmlns:a16="http://schemas.microsoft.com/office/drawing/2014/main" id="{D5DB9F91-AF86-A712-C5B2-809D5DC4EE91}"/>
              </a:ext>
            </a:extLst>
          </p:cNvPr>
          <p:cNvSpPr txBox="1"/>
          <p:nvPr/>
        </p:nvSpPr>
        <p:spPr>
          <a:xfrm>
            <a:off x="1788160" y="877054"/>
            <a:ext cx="6096000" cy="461665"/>
          </a:xfrm>
          <a:prstGeom prst="rect">
            <a:avLst/>
          </a:prstGeom>
          <a:noFill/>
        </p:spPr>
        <p:txBody>
          <a:bodyPr wrap="square">
            <a:spAutoFit/>
          </a:bodyPr>
          <a:lstStyle/>
          <a:p>
            <a:r>
              <a:rPr lang="fr-FR" sz="2400" b="1" dirty="0">
                <a:solidFill>
                  <a:srgbClr val="00B0F0"/>
                </a:solidFill>
              </a:rPr>
              <a:t>1. Tableau de fréquences</a:t>
            </a:r>
          </a:p>
        </p:txBody>
      </p:sp>
      <p:pic>
        <p:nvPicPr>
          <p:cNvPr id="4" name="Image 3">
            <a:extLst>
              <a:ext uri="{FF2B5EF4-FFF2-40B4-BE49-F238E27FC236}">
                <a16:creationId xmlns:a16="http://schemas.microsoft.com/office/drawing/2014/main" id="{F5EEE682-5DC7-3210-9633-1FAC7CDBAD81}"/>
              </a:ext>
            </a:extLst>
          </p:cNvPr>
          <p:cNvPicPr>
            <a:picLocks noChangeAspect="1"/>
          </p:cNvPicPr>
          <p:nvPr/>
        </p:nvPicPr>
        <p:blipFill>
          <a:blip r:embed="rId2"/>
          <a:stretch>
            <a:fillRect/>
          </a:stretch>
        </p:blipFill>
        <p:spPr>
          <a:xfrm>
            <a:off x="760026" y="1545212"/>
            <a:ext cx="4055814" cy="3483987"/>
          </a:xfrm>
          <a:prstGeom prst="rect">
            <a:avLst/>
          </a:prstGeom>
        </p:spPr>
      </p:pic>
      <p:sp>
        <p:nvSpPr>
          <p:cNvPr id="6" name="ZoneTexte 5">
            <a:extLst>
              <a:ext uri="{FF2B5EF4-FFF2-40B4-BE49-F238E27FC236}">
                <a16:creationId xmlns:a16="http://schemas.microsoft.com/office/drawing/2014/main" id="{D7609748-D88C-CBD9-B3D5-1BEFCB157F16}"/>
              </a:ext>
            </a:extLst>
          </p:cNvPr>
          <p:cNvSpPr txBox="1"/>
          <p:nvPr/>
        </p:nvSpPr>
        <p:spPr>
          <a:xfrm>
            <a:off x="4815840" y="1382653"/>
            <a:ext cx="6616134" cy="3785652"/>
          </a:xfrm>
          <a:prstGeom prst="rect">
            <a:avLst/>
          </a:prstGeom>
          <a:noFill/>
        </p:spPr>
        <p:txBody>
          <a:bodyPr wrap="square" rtlCol="0">
            <a:spAutoFit/>
          </a:bodyPr>
          <a:lstStyle/>
          <a:p>
            <a:pPr algn="just"/>
            <a:r>
              <a:rPr lang="fr-FR" sz="2000" dirty="0"/>
              <a:t>L’onglet « </a:t>
            </a:r>
            <a:r>
              <a:rPr lang="fr-FR" sz="2000" b="1" dirty="0"/>
              <a:t>Bootstrap</a:t>
            </a:r>
            <a:r>
              <a:rPr lang="fr-FR" sz="2000" dirty="0"/>
              <a:t> » : une technique de test de la stabilité du modèle. Il estime la distribution d'échantillonnage d'un estimateur par rééchantillonnage avec remise à partir de l'échantillon d'origine. Estimez les erreurs standard et les intervalles de confiance d'un paramètre de population tel qu'une moyenne, une médiane, une proportion, un rapport de côtes, un coefficient de corrélation, un coefficient de régression ou autres. Contrôlez le nombre d'échantillons </a:t>
            </a:r>
            <a:r>
              <a:rPr lang="fr-FR" sz="2000" dirty="0" err="1"/>
              <a:t>bootstrap</a:t>
            </a:r>
            <a:r>
              <a:rPr lang="fr-FR" sz="2000" dirty="0"/>
              <a:t>, définissez une valeur de départ aléatoire et indiquez si une méthode simple ou stratifiée est appropriée. Pour effectuer un </a:t>
            </a:r>
            <a:r>
              <a:rPr lang="fr-FR" sz="2000" dirty="0" err="1"/>
              <a:t>bootstrap</a:t>
            </a:r>
            <a:r>
              <a:rPr lang="fr-FR" sz="2000" dirty="0"/>
              <a:t>, cliquer sur l’onglet « Bootstrap » et vous avez :</a:t>
            </a:r>
          </a:p>
        </p:txBody>
      </p:sp>
      <p:sp>
        <p:nvSpPr>
          <p:cNvPr id="8" name="ZoneTexte 7">
            <a:extLst>
              <a:ext uri="{FF2B5EF4-FFF2-40B4-BE49-F238E27FC236}">
                <a16:creationId xmlns:a16="http://schemas.microsoft.com/office/drawing/2014/main" id="{D46FF3FD-6286-4220-49C5-B2E98665277B}"/>
              </a:ext>
            </a:extLst>
          </p:cNvPr>
          <p:cNvSpPr txBox="1"/>
          <p:nvPr/>
        </p:nvSpPr>
        <p:spPr>
          <a:xfrm>
            <a:off x="838200" y="5212239"/>
            <a:ext cx="10825480" cy="1323439"/>
          </a:xfrm>
          <a:prstGeom prst="rect">
            <a:avLst/>
          </a:prstGeom>
          <a:noFill/>
        </p:spPr>
        <p:txBody>
          <a:bodyPr wrap="square" rtlCol="0">
            <a:spAutoFit/>
          </a:bodyPr>
          <a:lstStyle/>
          <a:p>
            <a:pPr algn="just"/>
            <a:r>
              <a:rPr lang="fr-FR" sz="2000" dirty="0"/>
              <a:t>Sélectionnez « </a:t>
            </a:r>
            <a:r>
              <a:rPr lang="fr-FR" sz="2000" b="1" dirty="0"/>
              <a:t>Effectuer un </a:t>
            </a:r>
            <a:r>
              <a:rPr lang="fr-FR" sz="2000" b="1" dirty="0" err="1"/>
              <a:t>bootstrap</a:t>
            </a:r>
            <a:r>
              <a:rPr lang="fr-FR" sz="2000" b="1" dirty="0"/>
              <a:t> </a:t>
            </a:r>
            <a:r>
              <a:rPr lang="fr-FR" sz="2000" dirty="0"/>
              <a:t>», le nombre d’échantillon par défaut est 1000. Préciser la précision de l’intervalle de confiance et la méthode d’échantillonnage. Une fois les paramétrages terminés, Cliquez sur Poursuivre puis OK ou Coller pour lancer votre analyse. Le logiciel créera alors une nouvelle fenêtre de résultats nommée « Sortie » </a:t>
            </a:r>
          </a:p>
        </p:txBody>
      </p:sp>
    </p:spTree>
    <p:extLst>
      <p:ext uri="{BB962C8B-B14F-4D97-AF65-F5344CB8AC3E}">
        <p14:creationId xmlns:p14="http://schemas.microsoft.com/office/powerpoint/2010/main" val="19422992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278B44D-99DC-F93F-2414-8B0A8E426F7C}"/>
              </a:ext>
            </a:extLst>
          </p:cNvPr>
          <p:cNvSpPr>
            <a:spLocks noGrp="1"/>
          </p:cNvSpPr>
          <p:nvPr>
            <p:ph type="title"/>
          </p:nvPr>
        </p:nvSpPr>
        <p:spPr>
          <a:xfrm>
            <a:off x="838200" y="233045"/>
            <a:ext cx="10515600" cy="711835"/>
          </a:xfrm>
        </p:spPr>
        <p:txBody>
          <a:bodyPr/>
          <a:lstStyle/>
          <a:p>
            <a:r>
              <a:rPr lang="fr-FR" b="1" dirty="0">
                <a:solidFill>
                  <a:srgbClr val="00B0F0"/>
                </a:solidFill>
              </a:rPr>
              <a:t>II. Conception des tableaux sous SPSS </a:t>
            </a:r>
          </a:p>
        </p:txBody>
      </p:sp>
      <p:sp>
        <p:nvSpPr>
          <p:cNvPr id="3" name="Espace réservé du contenu 2">
            <a:extLst>
              <a:ext uri="{FF2B5EF4-FFF2-40B4-BE49-F238E27FC236}">
                <a16:creationId xmlns:a16="http://schemas.microsoft.com/office/drawing/2014/main" id="{B74F0CCB-7A32-CCF6-7731-A2BCF563463D}"/>
              </a:ext>
            </a:extLst>
          </p:cNvPr>
          <p:cNvSpPr>
            <a:spLocks noGrp="1"/>
          </p:cNvSpPr>
          <p:nvPr>
            <p:ph idx="1"/>
          </p:nvPr>
        </p:nvSpPr>
        <p:spPr>
          <a:xfrm>
            <a:off x="838200" y="1596012"/>
            <a:ext cx="10784840" cy="4957187"/>
          </a:xfrm>
        </p:spPr>
        <p:txBody>
          <a:bodyPr/>
          <a:lstStyle/>
          <a:p>
            <a:r>
              <a:rPr lang="fr-FR" dirty="0"/>
              <a:t>On peut directement obtenir des statistiques descriptives sur la variable en se rendant dans </a:t>
            </a:r>
            <a:r>
              <a:rPr lang="fr-FR" b="1" dirty="0"/>
              <a:t>Analyse → statistiques descriptives → Descriptives</a:t>
            </a:r>
            <a:r>
              <a:rPr lang="fr-FR" dirty="0"/>
              <a:t>,</a:t>
            </a:r>
          </a:p>
        </p:txBody>
      </p:sp>
      <p:sp>
        <p:nvSpPr>
          <p:cNvPr id="5" name="ZoneTexte 4">
            <a:extLst>
              <a:ext uri="{FF2B5EF4-FFF2-40B4-BE49-F238E27FC236}">
                <a16:creationId xmlns:a16="http://schemas.microsoft.com/office/drawing/2014/main" id="{D5DB9F91-AF86-A712-C5B2-809D5DC4EE91}"/>
              </a:ext>
            </a:extLst>
          </p:cNvPr>
          <p:cNvSpPr txBox="1"/>
          <p:nvPr/>
        </p:nvSpPr>
        <p:spPr>
          <a:xfrm>
            <a:off x="838200" y="1039614"/>
            <a:ext cx="10784840" cy="461665"/>
          </a:xfrm>
          <a:prstGeom prst="rect">
            <a:avLst/>
          </a:prstGeom>
          <a:noFill/>
        </p:spPr>
        <p:txBody>
          <a:bodyPr wrap="square">
            <a:spAutoFit/>
          </a:bodyPr>
          <a:lstStyle/>
          <a:p>
            <a:r>
              <a:rPr lang="fr-FR" sz="2400" b="1" dirty="0">
                <a:solidFill>
                  <a:srgbClr val="00B0F0"/>
                </a:solidFill>
              </a:rPr>
              <a:t>2. Tableau descriptif des variables quantitatives (moyenne, variance, écart-types…)</a:t>
            </a:r>
          </a:p>
        </p:txBody>
      </p:sp>
      <p:sp>
        <p:nvSpPr>
          <p:cNvPr id="6" name="ZoneTexte 5">
            <a:extLst>
              <a:ext uri="{FF2B5EF4-FFF2-40B4-BE49-F238E27FC236}">
                <a16:creationId xmlns:a16="http://schemas.microsoft.com/office/drawing/2014/main" id="{E7019B52-620F-BB04-F97B-5E176B4A6A57}"/>
              </a:ext>
            </a:extLst>
          </p:cNvPr>
          <p:cNvSpPr txBox="1"/>
          <p:nvPr/>
        </p:nvSpPr>
        <p:spPr>
          <a:xfrm>
            <a:off x="7818120" y="2501838"/>
            <a:ext cx="3672840" cy="3970318"/>
          </a:xfrm>
          <a:prstGeom prst="rect">
            <a:avLst/>
          </a:prstGeom>
          <a:noFill/>
        </p:spPr>
        <p:txBody>
          <a:bodyPr wrap="square">
            <a:spAutoFit/>
          </a:bodyPr>
          <a:lstStyle/>
          <a:p>
            <a:pPr algn="just"/>
            <a:r>
              <a:rPr lang="fr-FR" sz="2800" dirty="0"/>
              <a:t>L’onglet « Options » permet de sélectionner les statistiques qu’on désire affichés</a:t>
            </a:r>
          </a:p>
          <a:p>
            <a:pPr algn="just"/>
            <a:endParaRPr lang="fr-FR" sz="2800" dirty="0"/>
          </a:p>
          <a:p>
            <a:pPr algn="just"/>
            <a:r>
              <a:rPr lang="fr-FR" sz="2800" dirty="0"/>
              <a:t>En sélectionnant quelques statistiques et cliquer sur poursuivre puis Ok</a:t>
            </a:r>
          </a:p>
        </p:txBody>
      </p:sp>
      <p:pic>
        <p:nvPicPr>
          <p:cNvPr id="8" name="Image 7">
            <a:extLst>
              <a:ext uri="{FF2B5EF4-FFF2-40B4-BE49-F238E27FC236}">
                <a16:creationId xmlns:a16="http://schemas.microsoft.com/office/drawing/2014/main" id="{C7E197B2-36DE-5F0D-D49A-0DFFC2C97BAF}"/>
              </a:ext>
            </a:extLst>
          </p:cNvPr>
          <p:cNvPicPr>
            <a:picLocks noChangeAspect="1"/>
          </p:cNvPicPr>
          <p:nvPr/>
        </p:nvPicPr>
        <p:blipFill>
          <a:blip r:embed="rId2"/>
          <a:stretch>
            <a:fillRect/>
          </a:stretch>
        </p:blipFill>
        <p:spPr>
          <a:xfrm>
            <a:off x="568960" y="2501838"/>
            <a:ext cx="3464560" cy="3970317"/>
          </a:xfrm>
          <a:prstGeom prst="rect">
            <a:avLst/>
          </a:prstGeom>
        </p:spPr>
      </p:pic>
      <p:pic>
        <p:nvPicPr>
          <p:cNvPr id="10" name="Image 9">
            <a:extLst>
              <a:ext uri="{FF2B5EF4-FFF2-40B4-BE49-F238E27FC236}">
                <a16:creationId xmlns:a16="http://schemas.microsoft.com/office/drawing/2014/main" id="{97DE2851-563A-C589-D08C-6490FA7CD996}"/>
              </a:ext>
            </a:extLst>
          </p:cNvPr>
          <p:cNvPicPr>
            <a:picLocks noChangeAspect="1"/>
          </p:cNvPicPr>
          <p:nvPr/>
        </p:nvPicPr>
        <p:blipFill>
          <a:blip r:embed="rId3"/>
          <a:stretch>
            <a:fillRect/>
          </a:stretch>
        </p:blipFill>
        <p:spPr>
          <a:xfrm>
            <a:off x="4084320" y="2461197"/>
            <a:ext cx="3464560" cy="4051361"/>
          </a:xfrm>
          <a:prstGeom prst="rect">
            <a:avLst/>
          </a:prstGeom>
        </p:spPr>
      </p:pic>
    </p:spTree>
    <p:extLst>
      <p:ext uri="{BB962C8B-B14F-4D97-AF65-F5344CB8AC3E}">
        <p14:creationId xmlns:p14="http://schemas.microsoft.com/office/powerpoint/2010/main" val="1466036986"/>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1864</TotalTime>
  <Words>4109</Words>
  <Application>Microsoft Office PowerPoint</Application>
  <PresentationFormat>Grand écran</PresentationFormat>
  <Paragraphs>181</Paragraphs>
  <Slides>43</Slides>
  <Notes>0</Notes>
  <HiddenSlides>0</HiddenSlides>
  <MMClips>0</MMClips>
  <ScaleCrop>false</ScaleCrop>
  <HeadingPairs>
    <vt:vector size="6" baseType="variant">
      <vt:variant>
        <vt:lpstr>Polices utilisées</vt:lpstr>
      </vt:variant>
      <vt:variant>
        <vt:i4>3</vt:i4>
      </vt:variant>
      <vt:variant>
        <vt:lpstr>Thème</vt:lpstr>
      </vt:variant>
      <vt:variant>
        <vt:i4>1</vt:i4>
      </vt:variant>
      <vt:variant>
        <vt:lpstr>Titres des diapositives</vt:lpstr>
      </vt:variant>
      <vt:variant>
        <vt:i4>43</vt:i4>
      </vt:variant>
    </vt:vector>
  </HeadingPairs>
  <TitlesOfParts>
    <vt:vector size="47" baseType="lpstr">
      <vt:lpstr>Arial</vt:lpstr>
      <vt:lpstr>Calibri</vt:lpstr>
      <vt:lpstr>Calibri Light</vt:lpstr>
      <vt:lpstr>Thème Office</vt:lpstr>
      <vt:lpstr>ISSP-UJKZ  Traitements des données sous:  SPSS et STATA Cours de SPSS</vt:lpstr>
      <vt:lpstr>Chapitre 3: Analyse descriptive</vt:lpstr>
      <vt:lpstr>I. Pondération des données</vt:lpstr>
      <vt:lpstr>II. Conception des tableaux sous SPSS </vt:lpstr>
      <vt:lpstr>II. Conception des tableaux sous SPSS </vt:lpstr>
      <vt:lpstr>II. Conception des tableaux sous SPSS </vt:lpstr>
      <vt:lpstr>II. Conception des tableaux sous SPSS </vt:lpstr>
      <vt:lpstr>II. Conception des tableaux sous SPSS </vt:lpstr>
      <vt:lpstr>II. Conception des tableaux sous SPSS </vt:lpstr>
      <vt:lpstr>II. Conception des tableaux sous SPSS </vt:lpstr>
      <vt:lpstr>II. Conception des tableaux sous SPSS </vt:lpstr>
      <vt:lpstr>II. Conception des tableaux sous SPSS </vt:lpstr>
      <vt:lpstr>II. Conception des tableaux sous SPSS </vt:lpstr>
      <vt:lpstr>II. Conception des tableaux sous SPSS </vt:lpstr>
      <vt:lpstr>II. Conception des tableaux sous SPSS </vt:lpstr>
      <vt:lpstr>II. Conception des tableaux sous SPSS </vt:lpstr>
      <vt:lpstr>II. Conception des tableaux sous SPSS </vt:lpstr>
      <vt:lpstr>III. Construction des graphiques sous SPSS</vt:lpstr>
      <vt:lpstr>III. Construction des graphiques sous SPSS</vt:lpstr>
      <vt:lpstr>III. Construction des graphiques sous SPSS</vt:lpstr>
      <vt:lpstr>III. Construction des graphiques sous SPSS</vt:lpstr>
      <vt:lpstr>III. Construction des graphiques sous SPSS</vt:lpstr>
      <vt:lpstr>III. Construction des graphiques sous SPSS</vt:lpstr>
      <vt:lpstr>III. Construction des graphiques sous SPSS</vt:lpstr>
      <vt:lpstr>III. Construction des graphiques sous SPSS</vt:lpstr>
      <vt:lpstr>III. Construction des graphiques sous SPSS</vt:lpstr>
      <vt:lpstr>III. Construction des graphiques sous SPSS</vt:lpstr>
      <vt:lpstr>III. Construction des graphiques sous SPSS</vt:lpstr>
      <vt:lpstr>III. Construction des graphiques sous SPSS</vt:lpstr>
      <vt:lpstr>III. Construction des graphiques sous SPSS</vt:lpstr>
      <vt:lpstr>III. Construction des graphiques sous SPSS</vt:lpstr>
      <vt:lpstr>III. Construction des graphiques sous SPSS</vt:lpstr>
      <vt:lpstr>III. Construction des graphiques sous SPSS</vt:lpstr>
      <vt:lpstr>III. Construction des graphiques sous SPSS</vt:lpstr>
      <vt:lpstr>III. Construction des graphiques sous SPSS</vt:lpstr>
      <vt:lpstr>IV. Détection des valeurs extrêmes ou aberrantes</vt:lpstr>
      <vt:lpstr>IV. Détection des valeurs extrêmes ou aberrantes</vt:lpstr>
      <vt:lpstr>IV. Détection des valeurs extrêmes ou aberrantes</vt:lpstr>
      <vt:lpstr>IV. Détection des valeurs extrêmes ou aberrantes</vt:lpstr>
      <vt:lpstr>IV. Détection des valeurs extrêmes ou aberrantes</vt:lpstr>
      <vt:lpstr>IV. Détection des valeurs extrêmes ou aberrantes</vt:lpstr>
      <vt:lpstr>IV. Détection des valeurs extrêmes ou aberrantes</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ISSP-UJKZ  Cours de SPSS</dc:title>
  <dc:creator>Réné ZEMBA</dc:creator>
  <cp:lastModifiedBy>Réné ZEMBA</cp:lastModifiedBy>
  <cp:revision>18</cp:revision>
  <dcterms:created xsi:type="dcterms:W3CDTF">2023-11-27T14:31:04Z</dcterms:created>
  <dcterms:modified xsi:type="dcterms:W3CDTF">2025-01-28T13:03:59Z</dcterms:modified>
</cp:coreProperties>
</file>